
<file path=[Content_Types].xml><?xml version="1.0" encoding="utf-8"?>
<Types xmlns="http://schemas.openxmlformats.org/package/2006/content-types">
  <Default Extension="emf" ContentType="image/x-emf"/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9" r:id="rId4"/>
    <p:sldId id="261" r:id="rId5"/>
    <p:sldId id="270" r:id="rId6"/>
    <p:sldId id="269" r:id="rId7"/>
    <p:sldId id="258" r:id="rId8"/>
    <p:sldId id="274" r:id="rId9"/>
    <p:sldId id="275" r:id="rId10"/>
    <p:sldId id="263" r:id="rId11"/>
  </p:sldIdLst>
  <p:sldSz cx="12192000" cy="6858000"/>
  <p:notesSz cx="6858000" cy="9144000"/>
  <p:defaultTextStyle>
    <a:defPPr>
      <a:defRPr lang="es-MX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F9A61"/>
    <a:srgbClr val="562C80"/>
    <a:srgbClr val="A2195E"/>
    <a:srgbClr val="D1B78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0"/>
    <p:restoredTop sz="94620"/>
  </p:normalViewPr>
  <p:slideViewPr>
    <p:cSldViewPr snapToGrid="0">
      <p:cViewPr varScale="1">
        <p:scale>
          <a:sx n="80" d="100"/>
          <a:sy n="80" d="100"/>
        </p:scale>
        <p:origin x="754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6B3ABE0-1FA6-A829-A44D-23FBF7FC54F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MX"/>
              <a:t>Haz clic para modificar el estilo de título del patrón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1F51295E-BB69-B60F-69A3-3135FB33DC3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MX"/>
              <a:t>Haz clic para editar el estilo de subtítulo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E0838873-A81B-867C-AA48-5BCB556089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D3B08-1CE3-2C4D-869F-01615BA31D1E}" type="datetimeFigureOut">
              <a:rPr lang="es-MX" smtClean="0"/>
              <a:t>03/10/2024</a:t>
            </a:fld>
            <a:endParaRPr lang="es-MX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C9C96CCF-8904-3480-1714-7419514AF7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21A3FC8E-0DD4-61A8-6895-830549666C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3936BE-BD76-0541-A053-EA6C3E09DAAF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8556742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F6AEF5A-08BF-6A6C-CA98-F64D2F13F9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/>
              <a:t>Haz clic para modificar el estilo de título del patrón</a:t>
            </a:r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F848BA10-9AAB-EE3C-4220-CF64F54C4B0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E353E1E0-D9D9-E6BA-2461-9BB359741F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D3B08-1CE3-2C4D-869F-01615BA31D1E}" type="datetimeFigureOut">
              <a:rPr lang="es-MX" smtClean="0"/>
              <a:t>03/10/2024</a:t>
            </a:fld>
            <a:endParaRPr lang="es-MX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913544D4-D29C-8DF5-EDE0-E87EBE578C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F76BFE81-1880-C103-1310-7F347CF3B3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3936BE-BD76-0541-A053-EA6C3E09DAAF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863571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952AE5B7-746E-3AAA-7C83-1A3D4A0F8FC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MX"/>
              <a:t>Haz clic para modificar el estilo de título del patrón</a:t>
            </a:r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BCB96FF0-8AA9-2AC7-AAA1-B313EF0DAC7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7F1CF859-F935-E35B-EFCA-95B6D6EC26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D3B08-1CE3-2C4D-869F-01615BA31D1E}" type="datetimeFigureOut">
              <a:rPr lang="es-MX" smtClean="0"/>
              <a:t>03/10/2024</a:t>
            </a:fld>
            <a:endParaRPr lang="es-MX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03AB4374-E3FE-C884-DFC6-35BC473E04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B0D076F1-8B44-954E-F3DA-5949C5F7D1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3936BE-BD76-0541-A053-EA6C3E09DAAF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9757791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F92A376-F3D0-FF2A-80ED-F37CA6DE0F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/>
              <a:t>Haz clic para modificar el estilo de título del patrón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1BCF59D8-73B1-B79D-BD63-FFA76EAFB51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6DE9F9C3-160B-B211-F309-CC0F588090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D3B08-1CE3-2C4D-869F-01615BA31D1E}" type="datetimeFigureOut">
              <a:rPr lang="es-MX" smtClean="0"/>
              <a:t>03/10/2024</a:t>
            </a:fld>
            <a:endParaRPr lang="es-MX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3BD88B21-4859-0A5D-B0F4-CAD0597BE9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F89DBC31-C963-D9AB-C39F-6D14BE5A9B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3936BE-BD76-0541-A053-EA6C3E09DAAF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6368420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6BEBA19-9E85-80E3-3EB2-1DF919C4E5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MX"/>
              <a:t>Haz clic para modificar el estilo de título del patrón</a:t>
            </a:r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57862E78-5C2C-A418-C105-7B1B3EDEF3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867682CA-7CE1-96E2-742E-F3903B65F3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D3B08-1CE3-2C4D-869F-01615BA31D1E}" type="datetimeFigureOut">
              <a:rPr lang="es-MX" smtClean="0"/>
              <a:t>03/10/2024</a:t>
            </a:fld>
            <a:endParaRPr lang="es-MX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3EB15E43-66D6-C907-76E4-E522BB160A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03758439-0246-A2C0-D569-5552C8CF68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3936BE-BD76-0541-A053-EA6C3E09DAAF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6089629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F737DCE-DCF9-195A-BB01-ADA9FD25B9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/>
              <a:t>Haz clic para modificar el estilo de título del patrón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D7BB04FF-D426-3B51-FD10-5BCBE96FF31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03763A09-6CF0-0D45-C6B3-D34097D95A3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CDB2BD1B-E3D6-85FD-C7F5-80E96F32DC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D3B08-1CE3-2C4D-869F-01615BA31D1E}" type="datetimeFigureOut">
              <a:rPr lang="es-MX" smtClean="0"/>
              <a:t>03/10/2024</a:t>
            </a:fld>
            <a:endParaRPr lang="es-MX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DA8FFD8F-671E-6D1C-D337-F9E890AD91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D42BC3B1-2C9B-6F8C-78DC-38864186F1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3936BE-BD76-0541-A053-EA6C3E09DAAF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5290931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48D2B12-F160-BAE4-8BBB-9F43734CBD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MX"/>
              <a:t>Haz clic para modificar el estilo de título del patrón</a:t>
            </a:r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28D65E13-23D2-4E90-3ABF-57BC338BDCD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86B74E3F-5A53-4A78-FB69-3426A807005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79B48E81-5A68-BF3D-4B54-6F57F1567D7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56B9B26B-7D1F-A16B-0CB5-D538494C786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260770D1-1127-C564-7155-DD197ADBC1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D3B08-1CE3-2C4D-869F-01615BA31D1E}" type="datetimeFigureOut">
              <a:rPr lang="es-MX" smtClean="0"/>
              <a:t>03/10/2024</a:t>
            </a:fld>
            <a:endParaRPr lang="es-MX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FA1C5F9C-3DAC-3672-6750-222777498D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807C4321-9C8B-867E-C2D0-072AF7DB90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3936BE-BD76-0541-A053-EA6C3E09DAAF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8955038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0CB2C46-9A22-C48B-BF79-BAD01E1809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/>
              <a:t>Haz clic para modificar el estilo de título del patrón</a:t>
            </a:r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9EF28C68-B63E-34BF-69AB-EB50CE956B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D3B08-1CE3-2C4D-869F-01615BA31D1E}" type="datetimeFigureOut">
              <a:rPr lang="es-MX" smtClean="0"/>
              <a:t>03/10/2024</a:t>
            </a:fld>
            <a:endParaRPr lang="es-MX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93AD6DA3-90CA-748C-409D-3A9005BDDD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0D8594B9-8534-18EF-0F1D-7573FE9697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3936BE-BD76-0541-A053-EA6C3E09DAAF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8328540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806F4F1B-53CD-3FD9-B66F-FE4F6DC764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D3B08-1CE3-2C4D-869F-01615BA31D1E}" type="datetimeFigureOut">
              <a:rPr lang="es-MX" smtClean="0"/>
              <a:t>03/10/2024</a:t>
            </a:fld>
            <a:endParaRPr lang="es-MX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C0CAC3BB-9D04-4C69-3D9A-822568613A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0ECF62C6-D60E-6BB6-F000-5226BD5046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3936BE-BD76-0541-A053-EA6C3E09DAAF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2401904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14A568D-B2DC-4BBF-08B8-64F82CCC5A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MX"/>
              <a:t>Haz clic para modificar el estilo de título del patrón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A22CDA20-18C9-04B9-ADC2-AFA95308E56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C33C0319-F725-60E3-5262-B968827F63F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10885477-E199-84B6-1023-B062CD8713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D3B08-1CE3-2C4D-869F-01615BA31D1E}" type="datetimeFigureOut">
              <a:rPr lang="es-MX" smtClean="0"/>
              <a:t>03/10/2024</a:t>
            </a:fld>
            <a:endParaRPr lang="es-MX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A9F2F9B2-4AC7-BB2B-47B4-47144F914A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472EAB17-E8D9-4C8B-F9A0-D726D53E7D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3936BE-BD76-0541-A053-EA6C3E09DAAF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0500210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FFDDF54-5A4A-F430-422D-C300942B21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MX"/>
              <a:t>Haz clic para modificar el estilo de título del patrón</a:t>
            </a:r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407BC4F5-B9C4-5441-30C7-2CBA2C3798D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MX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FD76E5C6-3220-2689-4D82-6EEA5B3C82D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874A5845-4DDD-D90F-3F44-76E725126C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D3B08-1CE3-2C4D-869F-01615BA31D1E}" type="datetimeFigureOut">
              <a:rPr lang="es-MX" smtClean="0"/>
              <a:t>03/10/2024</a:t>
            </a:fld>
            <a:endParaRPr lang="es-MX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592F130E-FDC8-932E-2D9C-4882EA036B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482EB4C1-92DA-F90E-0EDE-D5FF66D6A5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3936BE-BD76-0541-A053-EA6C3E09DAAF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109469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CE5AA5EC-A5D8-1761-7C2B-4E365CBD15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MX"/>
              <a:t>Haz clic para modificar el estilo de título del patrón</a:t>
            </a:r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C67A506D-02B1-69D9-185D-E952BDFE805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30CD8586-BB73-31CD-74CD-F5417240096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11D3B08-1CE3-2C4D-869F-01615BA31D1E}" type="datetimeFigureOut">
              <a:rPr lang="es-MX" smtClean="0"/>
              <a:t>03/10/2024</a:t>
            </a:fld>
            <a:endParaRPr lang="es-MX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51B9B7D1-2859-12EC-F090-54D6B027F44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s-MX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D7D3FE5D-9AA8-4CAF-92FE-9F226F5D2FC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203936BE-BD76-0541-A053-EA6C3E09DAAF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7762795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MX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emf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hyperlink" Target="https://www.diputados.gob.mx/LeyesBiblio/pdf/LASoc.pdf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13.png"/><Relationship Id="rId4" Type="http://schemas.openxmlformats.org/officeDocument/2006/relationships/image" Target="../media/image12.g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56641F9-CB6D-2BE3-F993-D9664784BF3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49D87682-5992-DEF4-1161-AF3D41C0A61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MX"/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CEE04D1C-4A69-CD54-E98B-CB4898AD351F}"/>
              </a:ext>
            </a:extLst>
          </p:cNvPr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266" y="4081"/>
            <a:ext cx="12199266" cy="68539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079656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56641F9-CB6D-2BE3-F993-D9664784BF3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49D87682-5992-DEF4-1161-AF3D41C0A61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MX"/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E92A4084-6457-30A6-C0E0-06040FFFAC31}"/>
              </a:ext>
            </a:extLst>
          </p:cNvPr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266" y="4081"/>
            <a:ext cx="12199266" cy="68539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995560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>
            <a:extLst>
              <a:ext uri="{FF2B5EF4-FFF2-40B4-BE49-F238E27FC236}">
                <a16:creationId xmlns:a16="http://schemas.microsoft.com/office/drawing/2014/main" id="{CAB64BF1-D015-3512-A106-18F2B0BDD7F0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ítulo 1">
            <a:extLst>
              <a:ext uri="{FF2B5EF4-FFF2-40B4-BE49-F238E27FC236}">
                <a16:creationId xmlns:a16="http://schemas.microsoft.com/office/drawing/2014/main" id="{1A23FD8B-FDE6-04A0-0EE1-ABCD9CA24A3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80817" y="1208860"/>
            <a:ext cx="10230365" cy="2386956"/>
          </a:xfrm>
        </p:spPr>
        <p:txBody>
          <a:bodyPr>
            <a:normAutofit/>
          </a:bodyPr>
          <a:lstStyle/>
          <a:p>
            <a:r>
              <a:rPr lang="es-MX" sz="3200" b="1" dirty="0">
                <a:solidFill>
                  <a:schemeClr val="bg1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DIRECTORIO NACIONAL DE INSTITUCIONES DE ASISTENCIA SOCIAL (DNIAS)</a:t>
            </a:r>
          </a:p>
        </p:txBody>
      </p:sp>
    </p:spTree>
    <p:extLst>
      <p:ext uri="{BB962C8B-B14F-4D97-AF65-F5344CB8AC3E}">
        <p14:creationId xmlns:p14="http://schemas.microsoft.com/office/powerpoint/2010/main" val="131811875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CuadroTexto 11">
            <a:extLst>
              <a:ext uri="{FF2B5EF4-FFF2-40B4-BE49-F238E27FC236}">
                <a16:creationId xmlns:a16="http://schemas.microsoft.com/office/drawing/2014/main" id="{7899D551-08B5-589E-FC66-60D160F5EAD7}"/>
              </a:ext>
            </a:extLst>
          </p:cNvPr>
          <p:cNvSpPr txBox="1"/>
          <p:nvPr/>
        </p:nvSpPr>
        <p:spPr>
          <a:xfrm>
            <a:off x="862395" y="4545284"/>
            <a:ext cx="4936471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MX" sz="1600" dirty="0">
                <a:latin typeface="Arial" panose="020B0604020202020204" pitchFamily="34" charset="0"/>
                <a:cs typeface="Arial" panose="020B0604020202020204" pitchFamily="34" charset="0"/>
              </a:rPr>
              <a:t>Es un registro de instituciones de asistencia social con información actualizada sobre datos generales, servicios, ubicación, tipo de población y temática de atención, coordinado por el Sistema Nacional DIF a través de la Dirección General de Profesionalización de la Asistencia Social.</a:t>
            </a:r>
          </a:p>
          <a:p>
            <a:pPr algn="just"/>
            <a:endParaRPr lang="es-MX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CuadroTexto 12">
            <a:extLst>
              <a:ext uri="{FF2B5EF4-FFF2-40B4-BE49-F238E27FC236}">
                <a16:creationId xmlns:a16="http://schemas.microsoft.com/office/drawing/2014/main" id="{7D9BA485-E7D6-4F17-C1AB-DD0167C34CDE}"/>
              </a:ext>
            </a:extLst>
          </p:cNvPr>
          <p:cNvSpPr txBox="1"/>
          <p:nvPr/>
        </p:nvSpPr>
        <p:spPr>
          <a:xfrm>
            <a:off x="862395" y="4145174"/>
            <a:ext cx="43283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2000" b="1" dirty="0">
                <a:solidFill>
                  <a:srgbClr val="562C80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1. ¿QUÉ ES EL DNIAS?</a:t>
            </a:r>
          </a:p>
        </p:txBody>
      </p:sp>
      <p:sp>
        <p:nvSpPr>
          <p:cNvPr id="2" name="CuadroTexto 1">
            <a:extLst>
              <a:ext uri="{FF2B5EF4-FFF2-40B4-BE49-F238E27FC236}">
                <a16:creationId xmlns:a16="http://schemas.microsoft.com/office/drawing/2014/main" id="{959A7D1A-E499-7F0C-D6A4-6A966CF45867}"/>
              </a:ext>
            </a:extLst>
          </p:cNvPr>
          <p:cNvSpPr txBox="1"/>
          <p:nvPr/>
        </p:nvSpPr>
        <p:spPr>
          <a:xfrm>
            <a:off x="6407005" y="4469315"/>
            <a:ext cx="493647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MX" sz="1600" dirty="0">
                <a:latin typeface="Arial" panose="020B0604020202020204" pitchFamily="34" charset="0"/>
                <a:cs typeface="Arial" panose="020B0604020202020204" pitchFamily="34" charset="0"/>
              </a:rPr>
              <a:t>Es informar sobre los servicios y apoyos asistenciales que prestan las instituciones de asistencia social en el país además de coordinar, regular y promover la colaboración entre estas entidades.</a:t>
            </a: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F74A2F5B-A0BA-974B-E3B9-3962D9BA942B}"/>
              </a:ext>
            </a:extLst>
          </p:cNvPr>
          <p:cNvSpPr txBox="1"/>
          <p:nvPr/>
        </p:nvSpPr>
        <p:spPr>
          <a:xfrm>
            <a:off x="6407005" y="4069205"/>
            <a:ext cx="43283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2000" b="1" dirty="0">
                <a:solidFill>
                  <a:srgbClr val="562C80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OBJETIVO</a:t>
            </a: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3C1BD591-FB7D-0D90-0DB9-61B9F864D002}"/>
              </a:ext>
            </a:extLst>
          </p:cNvPr>
          <p:cNvSpPr txBox="1"/>
          <p:nvPr/>
        </p:nvSpPr>
        <p:spPr>
          <a:xfrm>
            <a:off x="1380108" y="1373264"/>
            <a:ext cx="9431783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MX" sz="1600" dirty="0">
                <a:latin typeface="Arial" panose="020B0604020202020204" pitchFamily="34" charset="0"/>
                <a:cs typeface="Arial" panose="020B0604020202020204" pitchFamily="34" charset="0"/>
              </a:rPr>
              <a:t>El Sistema Estatal DIF como enlace de DIF Nacional </a:t>
            </a:r>
            <a:r>
              <a:rPr lang="es-MX" sz="1600" b="1" dirty="0">
                <a:latin typeface="Arial" panose="020B0604020202020204" pitchFamily="34" charset="0"/>
                <a:cs typeface="Arial" panose="020B0604020202020204" pitchFamily="34" charset="0"/>
              </a:rPr>
              <a:t>tiene como objetivo Vigilar el estricto cumplimento de la ley de Asistencia Social para las inscripciones</a:t>
            </a:r>
            <a:r>
              <a:rPr lang="es-MX" sz="1600" dirty="0">
                <a:latin typeface="Arial" panose="020B0604020202020204" pitchFamily="34" charset="0"/>
                <a:cs typeface="Arial" panose="020B0604020202020204" pitchFamily="34" charset="0"/>
              </a:rPr>
              <a:t>, asesorando a las instituciones.  </a:t>
            </a:r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67EAAF67-668A-0354-3D54-E46D85A440F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890" y="1865706"/>
            <a:ext cx="2749917" cy="2403554"/>
          </a:xfrm>
          <a:prstGeom prst="rect">
            <a:avLst/>
          </a:prstGeom>
        </p:spPr>
      </p:pic>
      <p:pic>
        <p:nvPicPr>
          <p:cNvPr id="7" name="Imagen 6">
            <a:extLst>
              <a:ext uri="{FF2B5EF4-FFF2-40B4-BE49-F238E27FC236}">
                <a16:creationId xmlns:a16="http://schemas.microsoft.com/office/drawing/2014/main" id="{10D27F75-24A9-C734-9C5C-BD2A632F115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14976" y="1865706"/>
            <a:ext cx="2749917" cy="2403554"/>
          </a:xfrm>
          <a:prstGeom prst="rect">
            <a:avLst/>
          </a:prstGeom>
        </p:spPr>
      </p:pic>
      <p:pic>
        <p:nvPicPr>
          <p:cNvPr id="8" name="Picture 4" descr="Sistema Nacional para el Desarrollo Integral de la Familia - Wikipedia, la  enciclopedia libre">
            <a:extLst>
              <a:ext uri="{FF2B5EF4-FFF2-40B4-BE49-F238E27FC236}">
                <a16:creationId xmlns:a16="http://schemas.microsoft.com/office/drawing/2014/main" id="{E8703FFE-D11D-9B7E-BD0A-6E8712CA921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02707" y="2781492"/>
            <a:ext cx="1028525" cy="5725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Imagen 9">
            <a:extLst>
              <a:ext uri="{FF2B5EF4-FFF2-40B4-BE49-F238E27FC236}">
                <a16:creationId xmlns:a16="http://schemas.microsoft.com/office/drawing/2014/main" id="{732B3199-359C-93B4-D929-524759F7626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175456" y="2868847"/>
            <a:ext cx="1106960" cy="457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37771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uadroTexto 4">
            <a:extLst>
              <a:ext uri="{FF2B5EF4-FFF2-40B4-BE49-F238E27FC236}">
                <a16:creationId xmlns:a16="http://schemas.microsoft.com/office/drawing/2014/main" id="{3200EED9-0FEA-A74C-7236-7750ACCA5043}"/>
              </a:ext>
            </a:extLst>
          </p:cNvPr>
          <p:cNvSpPr txBox="1"/>
          <p:nvPr/>
        </p:nvSpPr>
        <p:spPr>
          <a:xfrm>
            <a:off x="889302" y="1414542"/>
            <a:ext cx="744031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2000" b="1" dirty="0">
                <a:solidFill>
                  <a:srgbClr val="562C80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2. ¿QUIÉNES PUEDEN REGISTRARSE?:</a:t>
            </a:r>
          </a:p>
        </p:txBody>
      </p:sp>
      <p:pic>
        <p:nvPicPr>
          <p:cNvPr id="2" name="Picture 2" descr="9dd07d3e-8a20-4502-aa05-190580851601">
            <a:extLst>
              <a:ext uri="{FF2B5EF4-FFF2-40B4-BE49-F238E27FC236}">
                <a16:creationId xmlns:a16="http://schemas.microsoft.com/office/drawing/2014/main" id="{E1936EBD-3BA1-1BF0-3ADF-1359BF787B3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38" t="14810" r="629" b="22214"/>
          <a:stretch/>
        </p:blipFill>
        <p:spPr bwMode="auto">
          <a:xfrm>
            <a:off x="6320020" y="1337303"/>
            <a:ext cx="4601482" cy="4547860"/>
          </a:xfrm>
          <a:prstGeom prst="ellipse">
            <a:avLst/>
          </a:prstGeom>
          <a:noFill/>
          <a:ln w="114300">
            <a:solidFill>
              <a:srgbClr val="BF9A6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uadroTexto 2">
            <a:extLst>
              <a:ext uri="{FF2B5EF4-FFF2-40B4-BE49-F238E27FC236}">
                <a16:creationId xmlns:a16="http://schemas.microsoft.com/office/drawing/2014/main" id="{ABD9D346-5EC6-A41E-2D21-90C7F913A65A}"/>
              </a:ext>
            </a:extLst>
          </p:cNvPr>
          <p:cNvSpPr txBox="1"/>
          <p:nvPr/>
        </p:nvSpPr>
        <p:spPr>
          <a:xfrm rot="16200000">
            <a:off x="679674" y="2668686"/>
            <a:ext cx="15157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b="1" dirty="0">
                <a:solidFill>
                  <a:srgbClr val="A2195E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Públicas </a:t>
            </a:r>
          </a:p>
        </p:txBody>
      </p:sp>
      <p:sp>
        <p:nvSpPr>
          <p:cNvPr id="18" name="CuadroTexto 17">
            <a:extLst>
              <a:ext uri="{FF2B5EF4-FFF2-40B4-BE49-F238E27FC236}">
                <a16:creationId xmlns:a16="http://schemas.microsoft.com/office/drawing/2014/main" id="{F0AB976F-7162-FE9F-3FE2-389E451FA341}"/>
              </a:ext>
            </a:extLst>
          </p:cNvPr>
          <p:cNvSpPr txBox="1"/>
          <p:nvPr/>
        </p:nvSpPr>
        <p:spPr>
          <a:xfrm rot="16200000">
            <a:off x="697283" y="4746085"/>
            <a:ext cx="15157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b="1" dirty="0">
                <a:solidFill>
                  <a:srgbClr val="A2195E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Privadas</a:t>
            </a:r>
          </a:p>
        </p:txBody>
      </p:sp>
      <p:sp>
        <p:nvSpPr>
          <p:cNvPr id="19" name="CuadroTexto 18">
            <a:extLst>
              <a:ext uri="{FF2B5EF4-FFF2-40B4-BE49-F238E27FC236}">
                <a16:creationId xmlns:a16="http://schemas.microsoft.com/office/drawing/2014/main" id="{D6BD7A6C-86CC-8747-A198-6ADECEC350F5}"/>
              </a:ext>
            </a:extLst>
          </p:cNvPr>
          <p:cNvSpPr txBox="1"/>
          <p:nvPr/>
        </p:nvSpPr>
        <p:spPr>
          <a:xfrm>
            <a:off x="1806712" y="2100604"/>
            <a:ext cx="4079738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Clr>
                <a:srgbClr val="562C80"/>
              </a:buClr>
              <a:buFont typeface="Arial" panose="020B0604020202020204" pitchFamily="34" charset="0"/>
              <a:buChar char="•"/>
            </a:pPr>
            <a:r>
              <a:rPr lang="es-MX" sz="1600" dirty="0">
                <a:latin typeface="Arial" panose="020B0604020202020204" pitchFamily="34" charset="0"/>
                <a:cs typeface="Arial" panose="020B0604020202020204" pitchFamily="34" charset="0"/>
              </a:rPr>
              <a:t>Instituciones de los gobiernos estatales y municipales </a:t>
            </a:r>
          </a:p>
          <a:p>
            <a:pPr marL="285750" indent="-285750">
              <a:buClr>
                <a:srgbClr val="562C80"/>
              </a:buClr>
              <a:buFont typeface="Arial" panose="020B0604020202020204" pitchFamily="34" charset="0"/>
              <a:buChar char="•"/>
            </a:pPr>
            <a:r>
              <a:rPr lang="es-MX" sz="1600" dirty="0">
                <a:latin typeface="Arial" panose="020B0604020202020204" pitchFamily="34" charset="0"/>
                <a:cs typeface="Arial" panose="020B0604020202020204" pitchFamily="34" charset="0"/>
              </a:rPr>
              <a:t>Sistemas Estatales DIF</a:t>
            </a:r>
          </a:p>
          <a:p>
            <a:pPr marL="285750" indent="-285750">
              <a:buClr>
                <a:srgbClr val="562C80"/>
              </a:buClr>
              <a:buFont typeface="Arial" panose="020B0604020202020204" pitchFamily="34" charset="0"/>
              <a:buChar char="•"/>
            </a:pPr>
            <a:r>
              <a:rPr lang="es-MX" sz="1600" dirty="0">
                <a:latin typeface="Arial" panose="020B0604020202020204" pitchFamily="34" charset="0"/>
                <a:cs typeface="Arial" panose="020B0604020202020204" pitchFamily="34" charset="0"/>
              </a:rPr>
              <a:t>Sistemas Municipales DIF Procuradurías Estatales </a:t>
            </a:r>
          </a:p>
          <a:p>
            <a:pPr marL="285750" indent="-285750">
              <a:buClr>
                <a:srgbClr val="562C80"/>
              </a:buClr>
              <a:buFont typeface="Arial" panose="020B0604020202020204" pitchFamily="34" charset="0"/>
              <a:buChar char="•"/>
            </a:pPr>
            <a:r>
              <a:rPr lang="es-MX" sz="1600" dirty="0">
                <a:latin typeface="Arial" panose="020B0604020202020204" pitchFamily="34" charset="0"/>
                <a:cs typeface="Arial" panose="020B0604020202020204" pitchFamily="34" charset="0"/>
              </a:rPr>
              <a:t>Centros Asistenciales</a:t>
            </a:r>
          </a:p>
          <a:p>
            <a:pPr marL="285750" indent="-285750">
              <a:buClr>
                <a:srgbClr val="562C80"/>
              </a:buClr>
              <a:buFont typeface="Arial" panose="020B0604020202020204" pitchFamily="34" charset="0"/>
              <a:buChar char="•"/>
            </a:pPr>
            <a:r>
              <a:rPr lang="es-MX" sz="1600" dirty="0">
                <a:latin typeface="Arial" panose="020B0604020202020204" pitchFamily="34" charset="0"/>
                <a:cs typeface="Arial" panose="020B0604020202020204" pitchFamily="34" charset="0"/>
              </a:rPr>
              <a:t>Juntas de Asistencia Privada</a:t>
            </a:r>
          </a:p>
        </p:txBody>
      </p:sp>
      <p:sp>
        <p:nvSpPr>
          <p:cNvPr id="20" name="CuadroTexto 19">
            <a:extLst>
              <a:ext uri="{FF2B5EF4-FFF2-40B4-BE49-F238E27FC236}">
                <a16:creationId xmlns:a16="http://schemas.microsoft.com/office/drawing/2014/main" id="{D4128789-CE31-4100-E02D-BF58791D81CD}"/>
              </a:ext>
            </a:extLst>
          </p:cNvPr>
          <p:cNvSpPr txBox="1"/>
          <p:nvPr/>
        </p:nvSpPr>
        <p:spPr>
          <a:xfrm>
            <a:off x="1789103" y="4357346"/>
            <a:ext cx="499213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Clr>
                <a:srgbClr val="562C80"/>
              </a:buClr>
              <a:buFont typeface="Arial" panose="020B0604020202020204" pitchFamily="34" charset="0"/>
              <a:buChar char="•"/>
            </a:pPr>
            <a:r>
              <a:rPr lang="es-MX" sz="1600" dirty="0">
                <a:latin typeface="Arial" panose="020B0604020202020204" pitchFamily="34" charset="0"/>
                <a:cs typeface="Arial" panose="020B0604020202020204" pitchFamily="34" charset="0"/>
              </a:rPr>
              <a:t>Asociaciones Civiles</a:t>
            </a:r>
          </a:p>
          <a:p>
            <a:pPr marL="285750" indent="-285750">
              <a:buClr>
                <a:srgbClr val="562C80"/>
              </a:buClr>
              <a:buFont typeface="Arial" panose="020B0604020202020204" pitchFamily="34" charset="0"/>
              <a:buChar char="•"/>
            </a:pPr>
            <a:r>
              <a:rPr lang="es-MX" sz="1600" dirty="0">
                <a:latin typeface="Arial" panose="020B0604020202020204" pitchFamily="34" charset="0"/>
                <a:cs typeface="Arial" panose="020B0604020202020204" pitchFamily="34" charset="0"/>
              </a:rPr>
              <a:t>Sociedades Civiles</a:t>
            </a:r>
          </a:p>
          <a:p>
            <a:pPr marL="285750" indent="-285750">
              <a:buClr>
                <a:srgbClr val="562C80"/>
              </a:buClr>
              <a:buFont typeface="Arial" panose="020B0604020202020204" pitchFamily="34" charset="0"/>
              <a:buChar char="•"/>
            </a:pPr>
            <a:r>
              <a:rPr lang="es-MX" sz="1600" dirty="0">
                <a:latin typeface="Arial" panose="020B0604020202020204" pitchFamily="34" charset="0"/>
                <a:cs typeface="Arial" panose="020B0604020202020204" pitchFamily="34" charset="0"/>
              </a:rPr>
              <a:t>Instituciones de Asistencia Privada</a:t>
            </a:r>
          </a:p>
          <a:p>
            <a:pPr marL="285750" indent="-285750">
              <a:buClr>
                <a:srgbClr val="562C80"/>
              </a:buClr>
              <a:buFont typeface="Arial" panose="020B0604020202020204" pitchFamily="34" charset="0"/>
              <a:buChar char="•"/>
            </a:pPr>
            <a:r>
              <a:rPr lang="es-MX" sz="1600" dirty="0">
                <a:latin typeface="Arial" panose="020B0604020202020204" pitchFamily="34" charset="0"/>
                <a:cs typeface="Arial" panose="020B0604020202020204" pitchFamily="34" charset="0"/>
              </a:rPr>
              <a:t>Instituciones de Beneficencia Privada</a:t>
            </a:r>
          </a:p>
          <a:p>
            <a:pPr marL="285750" indent="-285750">
              <a:buClr>
                <a:srgbClr val="562C80"/>
              </a:buClr>
              <a:buFont typeface="Arial" panose="020B0604020202020204" pitchFamily="34" charset="0"/>
              <a:buChar char="•"/>
            </a:pPr>
            <a:r>
              <a:rPr lang="es-MX" sz="1600" dirty="0">
                <a:latin typeface="Arial" panose="020B0604020202020204" pitchFamily="34" charset="0"/>
                <a:cs typeface="Arial" panose="020B0604020202020204" pitchFamily="34" charset="0"/>
              </a:rPr>
              <a:t>Otras (personas físicas con actividades de asistencia social </a:t>
            </a:r>
          </a:p>
        </p:txBody>
      </p:sp>
    </p:spTree>
    <p:extLst>
      <p:ext uri="{BB962C8B-B14F-4D97-AF65-F5344CB8AC3E}">
        <p14:creationId xmlns:p14="http://schemas.microsoft.com/office/powerpoint/2010/main" val="418557316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CuadroTexto 18">
            <a:extLst>
              <a:ext uri="{FF2B5EF4-FFF2-40B4-BE49-F238E27FC236}">
                <a16:creationId xmlns:a16="http://schemas.microsoft.com/office/drawing/2014/main" id="{D6BD7A6C-86CC-8747-A198-6ADECEC350F5}"/>
              </a:ext>
            </a:extLst>
          </p:cNvPr>
          <p:cNvSpPr txBox="1"/>
          <p:nvPr/>
        </p:nvSpPr>
        <p:spPr>
          <a:xfrm>
            <a:off x="5611755" y="1795017"/>
            <a:ext cx="5510019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400" dirty="0">
                <a:latin typeface="Arial" panose="020B0604020202020204" pitchFamily="34" charset="0"/>
                <a:cs typeface="Arial" panose="020B0604020202020204" pitchFamily="34" charset="0"/>
              </a:rPr>
              <a:t>Inscribirse en el DNIAS no solo otorga reconocimiento formal a las organizaciones de asistencia social, sino que también asegura el acceso a diversos beneficios, como:</a:t>
            </a: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7062F594-A3C2-58E5-6AB1-9D9A999AC827}"/>
              </a:ext>
            </a:extLst>
          </p:cNvPr>
          <p:cNvSpPr txBox="1"/>
          <p:nvPr/>
        </p:nvSpPr>
        <p:spPr>
          <a:xfrm>
            <a:off x="5611755" y="981820"/>
            <a:ext cx="441136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MX" sz="2000" b="1" dirty="0">
                <a:solidFill>
                  <a:srgbClr val="562C80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3. ¿POR QUÉ ES IMPORTANTE INSCRIBIRSE EN EL DNIAS?</a:t>
            </a:r>
          </a:p>
        </p:txBody>
      </p:sp>
      <p:pic>
        <p:nvPicPr>
          <p:cNvPr id="7" name="Picture 4" descr="84f75d1a-01e2-4095-94cd-c878746c1a37">
            <a:extLst>
              <a:ext uri="{FF2B5EF4-FFF2-40B4-BE49-F238E27FC236}">
                <a16:creationId xmlns:a16="http://schemas.microsoft.com/office/drawing/2014/main" id="{4BEB8F86-757B-6478-CB9E-A4BBA162A40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67" t="5573" r="24959" b="2902"/>
          <a:stretch/>
        </p:blipFill>
        <p:spPr bwMode="auto">
          <a:xfrm>
            <a:off x="962786" y="1446738"/>
            <a:ext cx="4411360" cy="4448472"/>
          </a:xfrm>
          <a:prstGeom prst="ellipse">
            <a:avLst/>
          </a:prstGeom>
          <a:noFill/>
          <a:ln w="114300">
            <a:solidFill>
              <a:srgbClr val="BF9A6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CuadroTexto 7">
            <a:extLst>
              <a:ext uri="{FF2B5EF4-FFF2-40B4-BE49-F238E27FC236}">
                <a16:creationId xmlns:a16="http://schemas.microsoft.com/office/drawing/2014/main" id="{90D281A8-3F73-4B9F-9A92-3635B9E04ACF}"/>
              </a:ext>
            </a:extLst>
          </p:cNvPr>
          <p:cNvSpPr txBox="1"/>
          <p:nvPr/>
        </p:nvSpPr>
        <p:spPr>
          <a:xfrm>
            <a:off x="6097530" y="2908171"/>
            <a:ext cx="497452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MX" sz="1400" b="1" dirty="0">
                <a:solidFill>
                  <a:srgbClr val="A2195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Transparencia</a:t>
            </a:r>
            <a:r>
              <a:rPr lang="es-MX" sz="1400" dirty="0">
                <a:solidFill>
                  <a:srgbClr val="A2195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es-MX" sz="1400" dirty="0">
                <a:latin typeface="Arial" panose="020B0604020202020204" pitchFamily="34" charset="0"/>
                <a:cs typeface="Arial" panose="020B0604020202020204" pitchFamily="34" charset="0"/>
              </a:rPr>
              <a:t>La inscripción ayuda a cumplir con los lineamientos de transparencia y permite a las autoridades y al público en general verificar la legitimidad de las instituciones.</a:t>
            </a:r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62CB8D1A-99F5-DE59-460E-C5E42A6ACD50}"/>
              </a:ext>
            </a:extLst>
          </p:cNvPr>
          <p:cNvSpPr txBox="1"/>
          <p:nvPr/>
        </p:nvSpPr>
        <p:spPr>
          <a:xfrm>
            <a:off x="6097530" y="4336921"/>
            <a:ext cx="4974521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MX" sz="1400" b="1" dirty="0">
                <a:solidFill>
                  <a:srgbClr val="A2195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Visibilidad</a:t>
            </a:r>
            <a:r>
              <a:rPr lang="es-MX" sz="1400" dirty="0">
                <a:solidFill>
                  <a:srgbClr val="A2195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es-MX" sz="1400" dirty="0">
                <a:latin typeface="Arial" panose="020B0604020202020204" pitchFamily="34" charset="0"/>
                <a:cs typeface="Arial" panose="020B0604020202020204" pitchFamily="34" charset="0"/>
              </a:rPr>
              <a:t>Poner al alcance de la población vulnerable una fuente de información confiable con datos actuales de las instituciones, sus servicios y su ubicación, el acceso a recursos y a posibles donantes, ya que aumenta la confianza en la institución.</a:t>
            </a:r>
          </a:p>
        </p:txBody>
      </p:sp>
    </p:spTree>
    <p:extLst>
      <p:ext uri="{BB962C8B-B14F-4D97-AF65-F5344CB8AC3E}">
        <p14:creationId xmlns:p14="http://schemas.microsoft.com/office/powerpoint/2010/main" val="344960945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>
            <a:extLst>
              <a:ext uri="{FF2B5EF4-FFF2-40B4-BE49-F238E27FC236}">
                <a16:creationId xmlns:a16="http://schemas.microsoft.com/office/drawing/2014/main" id="{4DE246DD-7166-00E3-7BEB-C7DDAF4B381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892" y="1468834"/>
            <a:ext cx="10747693" cy="3920332"/>
          </a:xfrm>
          <a:prstGeom prst="rect">
            <a:avLst/>
          </a:prstGeom>
        </p:spPr>
      </p:pic>
      <p:sp>
        <p:nvSpPr>
          <p:cNvPr id="5" name="Título 1">
            <a:extLst>
              <a:ext uri="{FF2B5EF4-FFF2-40B4-BE49-F238E27FC236}">
                <a16:creationId xmlns:a16="http://schemas.microsoft.com/office/drawing/2014/main" id="{12739E8C-8DC2-203B-788E-C9132328240E}"/>
              </a:ext>
            </a:extLst>
          </p:cNvPr>
          <p:cNvSpPr txBox="1">
            <a:spLocks/>
          </p:cNvSpPr>
          <p:nvPr/>
        </p:nvSpPr>
        <p:spPr>
          <a:xfrm>
            <a:off x="2032622" y="816973"/>
            <a:ext cx="7854387" cy="68951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MX" sz="2200" b="1" dirty="0">
                <a:solidFill>
                  <a:srgbClr val="562C80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4.-  BENEFICIOS DE REGISTRARSE EN EL DNIAS</a:t>
            </a: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C639DBFA-CB2F-1DD4-2449-0AFE39BFE13E}"/>
              </a:ext>
            </a:extLst>
          </p:cNvPr>
          <p:cNvSpPr txBox="1"/>
          <p:nvPr/>
        </p:nvSpPr>
        <p:spPr>
          <a:xfrm>
            <a:off x="1697310" y="2947126"/>
            <a:ext cx="2056435" cy="160043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 sz="1400" dirty="0">
                <a:latin typeface="Arial" panose="020B0604020202020204" pitchFamily="34" charset="0"/>
                <a:cs typeface="Arial" panose="020B0604020202020204" pitchFamily="34" charset="0"/>
              </a:rPr>
              <a:t>a la ley de Asistencia Capitulo VIII.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MX" sz="1400" dirty="0">
                <a:latin typeface="Arial" panose="020B0604020202020204" pitchFamily="34" charset="0"/>
                <a:cs typeface="Arial" panose="020B0604020202020204" pitchFamily="34" charset="0"/>
                <a:hlinkClick r:id="rId4"/>
              </a:rPr>
              <a:t>https://www.diputados.gob.mx/LeyesBiblio/pdf/LASoc.pdf</a:t>
            </a:r>
            <a:endParaRPr lang="es-MX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CF6602E8-7067-C2DF-391A-64E9EAEA7DCB}"/>
              </a:ext>
            </a:extLst>
          </p:cNvPr>
          <p:cNvSpPr txBox="1"/>
          <p:nvPr/>
        </p:nvSpPr>
        <p:spPr>
          <a:xfrm>
            <a:off x="5042521" y="3085175"/>
            <a:ext cx="1949999" cy="11695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 sz="1400" dirty="0">
                <a:latin typeface="Arial" panose="020B0604020202020204" pitchFamily="34" charset="0"/>
                <a:cs typeface="Arial" panose="020B0604020202020204" pitchFamily="34" charset="0"/>
              </a:rPr>
              <a:t> c ) Beneficios fiscales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s-MX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 sz="1400" dirty="0">
                <a:latin typeface="Arial" panose="020B0604020202020204" pitchFamily="34" charset="0"/>
                <a:cs typeface="Arial" panose="020B0604020202020204" pitchFamily="34" charset="0"/>
              </a:rPr>
              <a:t>  d) Capacitación y profesionalización</a:t>
            </a:r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45403652-057E-BD7C-0413-D03A5343229B}"/>
              </a:ext>
            </a:extLst>
          </p:cNvPr>
          <p:cNvSpPr txBox="1"/>
          <p:nvPr/>
        </p:nvSpPr>
        <p:spPr>
          <a:xfrm>
            <a:off x="8314605" y="3072818"/>
            <a:ext cx="1949999" cy="11695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 sz="1400" dirty="0">
                <a:latin typeface="Arial" panose="020B0604020202020204" pitchFamily="34" charset="0"/>
                <a:cs typeface="Arial" panose="020B0604020202020204" pitchFamily="34" charset="0"/>
              </a:rPr>
              <a:t>Cumplir con los Requisitos.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s-MX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 sz="1400" dirty="0">
                <a:latin typeface="Arial" panose="020B0604020202020204" pitchFamily="34" charset="0"/>
                <a:cs typeface="Arial" panose="020B0604020202020204" pitchFamily="34" charset="0"/>
              </a:rPr>
              <a:t>   Regístralos en Directorio DNIAS.</a:t>
            </a:r>
          </a:p>
        </p:txBody>
      </p:sp>
      <p:sp>
        <p:nvSpPr>
          <p:cNvPr id="11" name="CuadroTexto 10">
            <a:extLst>
              <a:ext uri="{FF2B5EF4-FFF2-40B4-BE49-F238E27FC236}">
                <a16:creationId xmlns:a16="http://schemas.microsoft.com/office/drawing/2014/main" id="{C6DAE865-8DC5-4986-8F65-2B499129BC2C}"/>
              </a:ext>
            </a:extLst>
          </p:cNvPr>
          <p:cNvSpPr txBox="1"/>
          <p:nvPr/>
        </p:nvSpPr>
        <p:spPr>
          <a:xfrm>
            <a:off x="2553085" y="5526327"/>
            <a:ext cx="708583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MX" sz="1600" b="1" dirty="0">
                <a:latin typeface="Arial" panose="020B0604020202020204" pitchFamily="34" charset="0"/>
                <a:cs typeface="Arial" panose="020B0604020202020204" pitchFamily="34" charset="0"/>
              </a:rPr>
              <a:t>Duración del proceso: </a:t>
            </a:r>
            <a:r>
              <a:rPr lang="es-MX" sz="1600" dirty="0">
                <a:latin typeface="Arial" panose="020B0604020202020204" pitchFamily="34" charset="0"/>
                <a:cs typeface="Arial" panose="020B0604020202020204" pitchFamily="34" charset="0"/>
              </a:rPr>
              <a:t>Generalmente toma entre 4 a 6 semanas.</a:t>
            </a:r>
          </a:p>
        </p:txBody>
      </p:sp>
      <p:sp>
        <p:nvSpPr>
          <p:cNvPr id="13" name="CuadroTexto 12">
            <a:extLst>
              <a:ext uri="{FF2B5EF4-FFF2-40B4-BE49-F238E27FC236}">
                <a16:creationId xmlns:a16="http://schemas.microsoft.com/office/drawing/2014/main" id="{ECE27BF4-6823-2377-9B94-0E0945BB3274}"/>
              </a:ext>
            </a:extLst>
          </p:cNvPr>
          <p:cNvSpPr txBox="1"/>
          <p:nvPr/>
        </p:nvSpPr>
        <p:spPr>
          <a:xfrm>
            <a:off x="5216868" y="2041090"/>
            <a:ext cx="156003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MX" sz="1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Reconocimiento oficial</a:t>
            </a:r>
          </a:p>
        </p:txBody>
      </p:sp>
      <p:sp>
        <p:nvSpPr>
          <p:cNvPr id="15" name="CuadroTexto 14">
            <a:extLst>
              <a:ext uri="{FF2B5EF4-FFF2-40B4-BE49-F238E27FC236}">
                <a16:creationId xmlns:a16="http://schemas.microsoft.com/office/drawing/2014/main" id="{A29412C9-2838-9D9A-79B2-11AA997D9720}"/>
              </a:ext>
            </a:extLst>
          </p:cNvPr>
          <p:cNvSpPr txBox="1"/>
          <p:nvPr/>
        </p:nvSpPr>
        <p:spPr>
          <a:xfrm>
            <a:off x="8591805" y="2028733"/>
            <a:ext cx="145423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MX" sz="1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Proceso de inscripción</a:t>
            </a:r>
          </a:p>
        </p:txBody>
      </p:sp>
      <p:sp>
        <p:nvSpPr>
          <p:cNvPr id="17" name="CuadroTexto 16">
            <a:extLst>
              <a:ext uri="{FF2B5EF4-FFF2-40B4-BE49-F238E27FC236}">
                <a16:creationId xmlns:a16="http://schemas.microsoft.com/office/drawing/2014/main" id="{8431E925-B845-E264-B861-357DC25C3124}"/>
              </a:ext>
            </a:extLst>
          </p:cNvPr>
          <p:cNvSpPr txBox="1"/>
          <p:nvPr/>
        </p:nvSpPr>
        <p:spPr>
          <a:xfrm>
            <a:off x="1801432" y="2079440"/>
            <a:ext cx="1848192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MX" sz="1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Dar cumplimiento </a:t>
            </a:r>
          </a:p>
        </p:txBody>
      </p:sp>
    </p:spTree>
    <p:extLst>
      <p:ext uri="{BB962C8B-B14F-4D97-AF65-F5344CB8AC3E}">
        <p14:creationId xmlns:p14="http://schemas.microsoft.com/office/powerpoint/2010/main" val="545438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Imagen 14">
            <a:extLst>
              <a:ext uri="{FF2B5EF4-FFF2-40B4-BE49-F238E27FC236}">
                <a16:creationId xmlns:a16="http://schemas.microsoft.com/office/drawing/2014/main" id="{43EE3FC0-5817-C4C6-9C65-127C4758064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3468" y="3012293"/>
            <a:ext cx="10345064" cy="3000858"/>
          </a:xfrm>
          <a:prstGeom prst="rect">
            <a:avLst/>
          </a:prstGeom>
        </p:spPr>
      </p:pic>
      <p:pic>
        <p:nvPicPr>
          <p:cNvPr id="3" name="Picture 4" descr="Ayuda. INEGI">
            <a:extLst>
              <a:ext uri="{FF2B5EF4-FFF2-40B4-BE49-F238E27FC236}">
                <a16:creationId xmlns:a16="http://schemas.microsoft.com/office/drawing/2014/main" id="{9B96A5FD-BB0C-331C-9F63-E2606481B3D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3743" y="1250362"/>
            <a:ext cx="2071730" cy="12366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Imagen 12">
            <a:extLst>
              <a:ext uri="{FF2B5EF4-FFF2-40B4-BE49-F238E27FC236}">
                <a16:creationId xmlns:a16="http://schemas.microsoft.com/office/drawing/2014/main" id="{E9593C2F-EEA1-A8E1-E5E3-2D407A1BC08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190746" y="578560"/>
            <a:ext cx="1630268" cy="2146177"/>
          </a:xfrm>
          <a:prstGeom prst="rect">
            <a:avLst/>
          </a:prstGeom>
        </p:spPr>
      </p:pic>
      <p:sp>
        <p:nvSpPr>
          <p:cNvPr id="14" name="Título 1">
            <a:extLst>
              <a:ext uri="{FF2B5EF4-FFF2-40B4-BE49-F238E27FC236}">
                <a16:creationId xmlns:a16="http://schemas.microsoft.com/office/drawing/2014/main" id="{D85D06EE-E15B-B1D1-117F-3536B942DBE3}"/>
              </a:ext>
            </a:extLst>
          </p:cNvPr>
          <p:cNvSpPr txBox="1">
            <a:spLocks/>
          </p:cNvSpPr>
          <p:nvPr/>
        </p:nvSpPr>
        <p:spPr>
          <a:xfrm>
            <a:off x="2013877" y="1390503"/>
            <a:ext cx="7854387" cy="68951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MX" sz="2200" b="1" dirty="0">
                <a:solidFill>
                  <a:srgbClr val="562C80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SMDIF Y ESTADÍSTICAS</a:t>
            </a:r>
          </a:p>
        </p:txBody>
      </p:sp>
      <p:sp>
        <p:nvSpPr>
          <p:cNvPr id="17" name="CuadroTexto 16">
            <a:extLst>
              <a:ext uri="{FF2B5EF4-FFF2-40B4-BE49-F238E27FC236}">
                <a16:creationId xmlns:a16="http://schemas.microsoft.com/office/drawing/2014/main" id="{8C0CDEF9-9151-6E4D-65F8-73BDFCDE3C1C}"/>
              </a:ext>
            </a:extLst>
          </p:cNvPr>
          <p:cNvSpPr txBox="1"/>
          <p:nvPr/>
        </p:nvSpPr>
        <p:spPr>
          <a:xfrm>
            <a:off x="1293784" y="3927624"/>
            <a:ext cx="1507332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/>
            <a:r>
              <a:rPr lang="es-MX" sz="1600" dirty="0">
                <a:latin typeface="Arial" panose="020B0604020202020204" pitchFamily="34" charset="0"/>
                <a:cs typeface="Arial" panose="020B0604020202020204" pitchFamily="34" charset="0"/>
              </a:rPr>
              <a:t>Instituciones de seguridad social del Formato tipo</a:t>
            </a:r>
          </a:p>
        </p:txBody>
      </p:sp>
      <p:sp>
        <p:nvSpPr>
          <p:cNvPr id="19" name="CuadroTexto 18">
            <a:extLst>
              <a:ext uri="{FF2B5EF4-FFF2-40B4-BE49-F238E27FC236}">
                <a16:creationId xmlns:a16="http://schemas.microsoft.com/office/drawing/2014/main" id="{41A2BDD6-A386-C099-1D3D-F3D0D5041949}"/>
              </a:ext>
            </a:extLst>
          </p:cNvPr>
          <p:cNvSpPr txBox="1"/>
          <p:nvPr/>
        </p:nvSpPr>
        <p:spPr>
          <a:xfrm>
            <a:off x="3902127" y="3926185"/>
            <a:ext cx="1374353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/>
            <a:r>
              <a:rPr lang="es-MX" sz="1600" dirty="0">
                <a:latin typeface="Arial" panose="020B0604020202020204" pitchFamily="34" charset="0"/>
                <a:cs typeface="Arial" panose="020B0604020202020204" pitchFamily="34" charset="0"/>
              </a:rPr>
              <a:t>Instituciones de seguridad social del Gobierno del Estado</a:t>
            </a:r>
          </a:p>
        </p:txBody>
      </p:sp>
      <p:sp>
        <p:nvSpPr>
          <p:cNvPr id="21" name="CuadroTexto 20">
            <a:extLst>
              <a:ext uri="{FF2B5EF4-FFF2-40B4-BE49-F238E27FC236}">
                <a16:creationId xmlns:a16="http://schemas.microsoft.com/office/drawing/2014/main" id="{5A2242E0-90A9-3738-13D9-1FE636988E2B}"/>
              </a:ext>
            </a:extLst>
          </p:cNvPr>
          <p:cNvSpPr txBox="1"/>
          <p:nvPr/>
        </p:nvSpPr>
        <p:spPr>
          <a:xfrm>
            <a:off x="6466450" y="3974113"/>
            <a:ext cx="1507332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/>
            <a:r>
              <a:rPr lang="es-MX" sz="1600" dirty="0">
                <a:latin typeface="Arial" panose="020B0604020202020204" pitchFamily="34" charset="0"/>
                <a:cs typeface="Arial" panose="020B0604020202020204" pitchFamily="34" charset="0"/>
              </a:rPr>
              <a:t>Instituciones de asistencia social del Formato tipo</a:t>
            </a:r>
          </a:p>
        </p:txBody>
      </p:sp>
      <p:sp>
        <p:nvSpPr>
          <p:cNvPr id="23" name="CuadroTexto 22">
            <a:extLst>
              <a:ext uri="{FF2B5EF4-FFF2-40B4-BE49-F238E27FC236}">
                <a16:creationId xmlns:a16="http://schemas.microsoft.com/office/drawing/2014/main" id="{E7287608-9DF4-BF83-DEFC-45EBEF5A483F}"/>
              </a:ext>
            </a:extLst>
          </p:cNvPr>
          <p:cNvSpPr txBox="1"/>
          <p:nvPr/>
        </p:nvSpPr>
        <p:spPr>
          <a:xfrm>
            <a:off x="9190746" y="3913139"/>
            <a:ext cx="1507332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/>
            <a:r>
              <a:rPr lang="es-MX" sz="1600" dirty="0">
                <a:latin typeface="Arial" panose="020B0604020202020204" pitchFamily="34" charset="0"/>
                <a:cs typeface="Arial" panose="020B0604020202020204" pitchFamily="34" charset="0"/>
              </a:rPr>
              <a:t>Instituciones de asistencia social del Gobierno del Estado</a:t>
            </a:r>
          </a:p>
        </p:txBody>
      </p:sp>
      <p:pic>
        <p:nvPicPr>
          <p:cNvPr id="24" name="Imagen 23">
            <a:extLst>
              <a:ext uri="{FF2B5EF4-FFF2-40B4-BE49-F238E27FC236}">
                <a16:creationId xmlns:a16="http://schemas.microsoft.com/office/drawing/2014/main" id="{6391F7A3-7D18-0685-E8A0-C5B6DEC7243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8212" y="2774533"/>
            <a:ext cx="1411143" cy="1233403"/>
          </a:xfrm>
          <a:prstGeom prst="rect">
            <a:avLst/>
          </a:prstGeom>
        </p:spPr>
      </p:pic>
      <p:pic>
        <p:nvPicPr>
          <p:cNvPr id="26" name="Imagen 25">
            <a:extLst>
              <a:ext uri="{FF2B5EF4-FFF2-40B4-BE49-F238E27FC236}">
                <a16:creationId xmlns:a16="http://schemas.microsoft.com/office/drawing/2014/main" id="{DD610752-60E4-1CFE-B039-4B817BBB834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88537" y="2774533"/>
            <a:ext cx="1411143" cy="1233403"/>
          </a:xfrm>
          <a:prstGeom prst="rect">
            <a:avLst/>
          </a:prstGeom>
        </p:spPr>
      </p:pic>
      <p:pic>
        <p:nvPicPr>
          <p:cNvPr id="27" name="Imagen 26">
            <a:extLst>
              <a:ext uri="{FF2B5EF4-FFF2-40B4-BE49-F238E27FC236}">
                <a16:creationId xmlns:a16="http://schemas.microsoft.com/office/drawing/2014/main" id="{F37C3FE5-9B8F-B0DF-46B8-9CD5D06107B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46000" y="2774533"/>
            <a:ext cx="1411143" cy="1233403"/>
          </a:xfrm>
          <a:prstGeom prst="rect">
            <a:avLst/>
          </a:prstGeom>
        </p:spPr>
      </p:pic>
      <p:pic>
        <p:nvPicPr>
          <p:cNvPr id="28" name="Imagen 27">
            <a:extLst>
              <a:ext uri="{FF2B5EF4-FFF2-40B4-BE49-F238E27FC236}">
                <a16:creationId xmlns:a16="http://schemas.microsoft.com/office/drawing/2014/main" id="{CD015DBA-9D3D-8B58-0C8C-5E98FC5E584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46337" y="2774533"/>
            <a:ext cx="1411143" cy="1233403"/>
          </a:xfrm>
          <a:prstGeom prst="rect">
            <a:avLst/>
          </a:prstGeom>
        </p:spPr>
      </p:pic>
      <p:sp>
        <p:nvSpPr>
          <p:cNvPr id="30" name="CuadroTexto 29">
            <a:extLst>
              <a:ext uri="{FF2B5EF4-FFF2-40B4-BE49-F238E27FC236}">
                <a16:creationId xmlns:a16="http://schemas.microsoft.com/office/drawing/2014/main" id="{33CE8152-B22E-0B8B-8C43-365C47509C1E}"/>
              </a:ext>
            </a:extLst>
          </p:cNvPr>
          <p:cNvSpPr txBox="1"/>
          <p:nvPr/>
        </p:nvSpPr>
        <p:spPr>
          <a:xfrm>
            <a:off x="1013852" y="3085392"/>
            <a:ext cx="645589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/>
            <a:r>
              <a:rPr lang="es-MX" sz="3200" b="1" dirty="0">
                <a:solidFill>
                  <a:srgbClr val="A2195E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1</a:t>
            </a:r>
          </a:p>
        </p:txBody>
      </p:sp>
      <p:sp>
        <p:nvSpPr>
          <p:cNvPr id="31" name="CuadroTexto 30">
            <a:extLst>
              <a:ext uri="{FF2B5EF4-FFF2-40B4-BE49-F238E27FC236}">
                <a16:creationId xmlns:a16="http://schemas.microsoft.com/office/drawing/2014/main" id="{165AEC67-0DC5-4529-FC61-314D23E0E846}"/>
              </a:ext>
            </a:extLst>
          </p:cNvPr>
          <p:cNvSpPr txBox="1"/>
          <p:nvPr/>
        </p:nvSpPr>
        <p:spPr>
          <a:xfrm>
            <a:off x="3642753" y="3085392"/>
            <a:ext cx="645589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/>
            <a:r>
              <a:rPr lang="es-MX" sz="3200" b="1" dirty="0">
                <a:solidFill>
                  <a:srgbClr val="A2195E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2</a:t>
            </a:r>
          </a:p>
        </p:txBody>
      </p:sp>
      <p:sp>
        <p:nvSpPr>
          <p:cNvPr id="32" name="CuadroTexto 31">
            <a:extLst>
              <a:ext uri="{FF2B5EF4-FFF2-40B4-BE49-F238E27FC236}">
                <a16:creationId xmlns:a16="http://schemas.microsoft.com/office/drawing/2014/main" id="{6379F3B2-3C4E-0E37-9D30-5A9134FBB916}"/>
              </a:ext>
            </a:extLst>
          </p:cNvPr>
          <p:cNvSpPr txBox="1"/>
          <p:nvPr/>
        </p:nvSpPr>
        <p:spPr>
          <a:xfrm>
            <a:off x="6214503" y="3085392"/>
            <a:ext cx="645589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/>
            <a:r>
              <a:rPr lang="es-MX" sz="3200" b="1" dirty="0">
                <a:solidFill>
                  <a:srgbClr val="A2195E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3</a:t>
            </a:r>
          </a:p>
        </p:txBody>
      </p:sp>
      <p:sp>
        <p:nvSpPr>
          <p:cNvPr id="33" name="CuadroTexto 32">
            <a:extLst>
              <a:ext uri="{FF2B5EF4-FFF2-40B4-BE49-F238E27FC236}">
                <a16:creationId xmlns:a16="http://schemas.microsoft.com/office/drawing/2014/main" id="{131F2A00-DDAE-8508-3475-2DA0B2E16293}"/>
              </a:ext>
            </a:extLst>
          </p:cNvPr>
          <p:cNvSpPr txBox="1"/>
          <p:nvPr/>
        </p:nvSpPr>
        <p:spPr>
          <a:xfrm>
            <a:off x="8900555" y="3085392"/>
            <a:ext cx="645589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/>
            <a:r>
              <a:rPr lang="es-MX" sz="3200" b="1" dirty="0">
                <a:solidFill>
                  <a:srgbClr val="A2195E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287183750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3">
            <a:extLst>
              <a:ext uri="{FF2B5EF4-FFF2-40B4-BE49-F238E27FC236}">
                <a16:creationId xmlns:a16="http://schemas.microsoft.com/office/drawing/2014/main" id="{D8900BC8-8673-6996-B94C-D0F38F2F35E1}"/>
              </a:ext>
            </a:extLst>
          </p:cNvPr>
          <p:cNvSpPr txBox="1"/>
          <p:nvPr/>
        </p:nvSpPr>
        <p:spPr>
          <a:xfrm>
            <a:off x="1378915" y="1589209"/>
            <a:ext cx="471708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s-MX" sz="2200" b="1" dirty="0">
                <a:solidFill>
                  <a:srgbClr val="562C80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COORDINACIÓN CON LA GOBERNADORA DEL ESTADO</a:t>
            </a: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101A3378-65F6-CA20-9A25-4C9E52CB437D}"/>
              </a:ext>
            </a:extLst>
          </p:cNvPr>
          <p:cNvSpPr txBox="1"/>
          <p:nvPr/>
        </p:nvSpPr>
        <p:spPr>
          <a:xfrm>
            <a:off x="573224" y="2468024"/>
            <a:ext cx="5522776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MX" sz="1600" dirty="0">
                <a:latin typeface="Arial" panose="020B0604020202020204" pitchFamily="34" charset="0"/>
                <a:cs typeface="Arial" panose="020B0604020202020204" pitchFamily="34" charset="0"/>
              </a:rPr>
              <a:t>En el Estado de Tlaxcala, desde el día uno de su gobierno la Gobernadora del Estado </a:t>
            </a:r>
            <a:r>
              <a:rPr lang="es-MX" sz="1600" b="1" dirty="0">
                <a:latin typeface="Arial" panose="020B0604020202020204" pitchFamily="34" charset="0"/>
                <a:cs typeface="Arial" panose="020B0604020202020204" pitchFamily="34" charset="0"/>
              </a:rPr>
              <a:t>Lic. Lorena Cuéllar Cisneros</a:t>
            </a:r>
            <a:r>
              <a:rPr lang="es-MX" sz="1600" dirty="0">
                <a:latin typeface="Arial" panose="020B0604020202020204" pitchFamily="34" charset="0"/>
                <a:cs typeface="Arial" panose="020B0604020202020204" pitchFamily="34" charset="0"/>
              </a:rPr>
              <a:t>, ha hecho un llamado para que todas las dependencias gubernamentales se alineen y coadyuven con INEGI. </a:t>
            </a:r>
          </a:p>
          <a:p>
            <a:pPr algn="just"/>
            <a:endParaRPr lang="es-MX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es-MX" sz="1600" dirty="0">
                <a:latin typeface="Arial" panose="020B0604020202020204" pitchFamily="34" charset="0"/>
                <a:cs typeface="Arial" panose="020B0604020202020204" pitchFamily="34" charset="0"/>
              </a:rPr>
              <a:t>La coordinación es crucial, ya que permite generar estadísticas completas y precisas que reflejan las necesidades y avances en la entidad. Estas cifras permiten monitorear el impacto de las políticas públicas implementadas en temas críticos, como la salud, la economía y el desarrollo social.</a:t>
            </a:r>
          </a:p>
        </p:txBody>
      </p:sp>
      <p:pic>
        <p:nvPicPr>
          <p:cNvPr id="7" name="Picture 2" descr="No hay ninguna descripción de la foto disponible.">
            <a:extLst>
              <a:ext uri="{FF2B5EF4-FFF2-40B4-BE49-F238E27FC236}">
                <a16:creationId xmlns:a16="http://schemas.microsoft.com/office/drawing/2014/main" id="{31B34E11-1FD1-D015-5361-6A41F3346E3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124" t="23876" r="22481" b="2694"/>
          <a:stretch/>
        </p:blipFill>
        <p:spPr bwMode="auto">
          <a:xfrm>
            <a:off x="6621152" y="942975"/>
            <a:ext cx="4717085" cy="4624094"/>
          </a:xfrm>
          <a:prstGeom prst="ellipse">
            <a:avLst/>
          </a:prstGeom>
          <a:noFill/>
          <a:ln w="114300">
            <a:solidFill>
              <a:srgbClr val="BF9A6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9076886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3">
            <a:extLst>
              <a:ext uri="{FF2B5EF4-FFF2-40B4-BE49-F238E27FC236}">
                <a16:creationId xmlns:a16="http://schemas.microsoft.com/office/drawing/2014/main" id="{D8900BC8-8673-6996-B94C-D0F38F2F35E1}"/>
              </a:ext>
            </a:extLst>
          </p:cNvPr>
          <p:cNvSpPr txBox="1"/>
          <p:nvPr/>
        </p:nvSpPr>
        <p:spPr>
          <a:xfrm>
            <a:off x="5400676" y="2106135"/>
            <a:ext cx="44493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2000" b="1" dirty="0">
                <a:solidFill>
                  <a:srgbClr val="562C80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CONTRIBUCIÓN DE LOS SISTEMAS MUNICIPALES DIF</a:t>
            </a:r>
          </a:p>
        </p:txBody>
      </p:sp>
      <p:sp>
        <p:nvSpPr>
          <p:cNvPr id="2" name="Rectángulo 1">
            <a:extLst>
              <a:ext uri="{FF2B5EF4-FFF2-40B4-BE49-F238E27FC236}">
                <a16:creationId xmlns:a16="http://schemas.microsoft.com/office/drawing/2014/main" id="{79B01845-3DF6-8A92-3B68-10FC5EB1283E}"/>
              </a:ext>
            </a:extLst>
          </p:cNvPr>
          <p:cNvSpPr/>
          <p:nvPr/>
        </p:nvSpPr>
        <p:spPr>
          <a:xfrm>
            <a:off x="5400676" y="3043786"/>
            <a:ext cx="5397238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MX" sz="1600" dirty="0">
                <a:latin typeface="Arial" panose="020B0604020202020204" pitchFamily="34" charset="0"/>
                <a:cs typeface="Arial" panose="020B0604020202020204" pitchFamily="34" charset="0"/>
              </a:rPr>
              <a:t>El SIPre depende de la colaboración activa de los </a:t>
            </a:r>
            <a:r>
              <a:rPr lang="es-MX" sz="1600" b="1" dirty="0">
                <a:latin typeface="Arial" panose="020B0604020202020204" pitchFamily="34" charset="0"/>
                <a:cs typeface="Arial" panose="020B0604020202020204" pitchFamily="34" charset="0"/>
              </a:rPr>
              <a:t>Sistemas Municipales DIF</a:t>
            </a:r>
            <a:r>
              <a:rPr lang="es-MX" sz="1600" dirty="0">
                <a:latin typeface="Arial" panose="020B0604020202020204" pitchFamily="34" charset="0"/>
                <a:cs typeface="Arial" panose="020B0604020202020204" pitchFamily="34" charset="0"/>
              </a:rPr>
              <a:t> para el reporte de información, especialmente en áreas como la salud y el bienestar social. Cada año, se deben recopilar y reportar cifras que reflejen el impacto de las acciones realizadas por DIF, garantizando así una actualización continua de los datos estadísticos del estado.</a:t>
            </a:r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81085603-9D6A-67C4-BDAC-1DB42AF6A3E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2833" y="1528842"/>
            <a:ext cx="4203376" cy="4114690"/>
          </a:xfrm>
          <a:prstGeom prst="rect">
            <a:avLst/>
          </a:prstGeom>
          <a:ln w="0">
            <a:solidFill>
              <a:srgbClr val="BF9A61"/>
            </a:solidFill>
          </a:ln>
        </p:spPr>
      </p:pic>
    </p:spTree>
    <p:extLst>
      <p:ext uri="{BB962C8B-B14F-4D97-AF65-F5344CB8AC3E}">
        <p14:creationId xmlns:p14="http://schemas.microsoft.com/office/powerpoint/2010/main" val="2654639412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71</TotalTime>
  <Words>566</Words>
  <Application>Microsoft Office PowerPoint</Application>
  <PresentationFormat>Panorámica</PresentationFormat>
  <Paragraphs>51</Paragraphs>
  <Slides>10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10</vt:i4>
      </vt:variant>
    </vt:vector>
  </HeadingPairs>
  <TitlesOfParts>
    <vt:vector size="15" baseType="lpstr">
      <vt:lpstr>Aptos</vt:lpstr>
      <vt:lpstr>Aptos Display</vt:lpstr>
      <vt:lpstr>Arial</vt:lpstr>
      <vt:lpstr>Arial Black</vt:lpstr>
      <vt:lpstr>Tema de Office</vt:lpstr>
      <vt:lpstr>Presentación de PowerPoint</vt:lpstr>
      <vt:lpstr>DIRECTORIO NACIONAL DE INSTITUCIONES DE ASISTENCIA SOCIAL (DNIAS)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Área Diseño</dc:creator>
  <cp:lastModifiedBy>Oficina Tics</cp:lastModifiedBy>
  <cp:revision>9</cp:revision>
  <dcterms:created xsi:type="dcterms:W3CDTF">2024-07-16T15:54:00Z</dcterms:created>
  <dcterms:modified xsi:type="dcterms:W3CDTF">2024-10-03T15:05:22Z</dcterms:modified>
</cp:coreProperties>
</file>