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7" r:id="rId4"/>
    <p:sldId id="269" r:id="rId5"/>
    <p:sldId id="271" r:id="rId6"/>
    <p:sldId id="273" r:id="rId7"/>
    <p:sldId id="272" r:id="rId8"/>
    <p:sldId id="258" r:id="rId9"/>
    <p:sldId id="274" r:id="rId10"/>
    <p:sldId id="275" r:id="rId11"/>
    <p:sldId id="276" r:id="rId12"/>
    <p:sldId id="263" r:id="rId13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2672"/>
    <a:srgbClr val="562C80"/>
    <a:srgbClr val="A219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Estilo temático 2 - Énfasis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0"/>
  </p:normalViewPr>
  <p:slideViewPr>
    <p:cSldViewPr snapToGrid="0">
      <p:cViewPr varScale="1">
        <p:scale>
          <a:sx n="75" d="100"/>
          <a:sy n="75" d="100"/>
        </p:scale>
        <p:origin x="3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6B3ABE0-1FA6-A829-A44D-23FBF7FC54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1F51295E-BB69-B60F-69A3-3135FB33DC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E0838873-A81B-867C-AA48-5BCB55608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30/09/2024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9C96CCF-8904-3480-1714-7419514AF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21A3FC8E-0DD4-61A8-6895-830549666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55674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F6AEF5A-08BF-6A6C-CA98-F64D2F13F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F848BA10-9AAB-EE3C-4220-CF64F54C4B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E353E1E0-D9D9-E6BA-2461-9BB359741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30/09/2024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13544D4-D29C-8DF5-EDE0-E87EBE578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76BFE81-1880-C103-1310-7F347CF3B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6357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952AE5B7-746E-3AAA-7C83-1A3D4A0F8F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BCB96FF0-8AA9-2AC7-AAA1-B313EF0DAC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7F1CF859-F935-E35B-EFCA-95B6D6EC2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30/09/2024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03AB4374-E3FE-C884-DFC6-35BC473E0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0D076F1-8B44-954E-F3DA-5949C5F7D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75779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F92A376-F3D0-FF2A-80ED-F37CA6DE0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1BCF59D8-73B1-B79D-BD63-FFA76EAFB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6DE9F9C3-160B-B211-F309-CC0F58809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30/09/2024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3BD88B21-4859-0A5D-B0F4-CAD0597BE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89DBC31-C963-D9AB-C39F-6D14BE5A9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36842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6BEBA19-9E85-80E3-3EB2-1DF919C4E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57862E78-5C2C-A418-C105-7B1B3EDEF3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67682CA-7CE1-96E2-742E-F3903B65F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30/09/2024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3EB15E43-66D6-C907-76E4-E522BB160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03758439-0246-A2C0-D569-5552C8CF6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08962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F737DCE-DCF9-195A-BB01-ADA9FD25B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D7BB04FF-D426-3B51-FD10-5BCBE96FF3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03763A09-6CF0-0D45-C6B3-D34097D95A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CDB2BD1B-E3D6-85FD-C7F5-80E96F32D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30/09/2024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DA8FFD8F-671E-6D1C-D337-F9E890AD9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D42BC3B1-2C9B-6F8C-78DC-38864186F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29093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48D2B12-F160-BAE4-8BBB-9F43734CB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28D65E13-23D2-4E90-3ABF-57BC338BD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86B74E3F-5A53-4A78-FB69-3426A80700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79B48E81-5A68-BF3D-4B54-6F57F1567D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56B9B26B-7D1F-A16B-0CB5-D538494C78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260770D1-1127-C564-7155-DD197ADBC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30/09/2024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FA1C5F9C-3DAC-3672-6750-222777498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807C4321-9C8B-867E-C2D0-072AF7DB9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95503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0CB2C46-9A22-C48B-BF79-BAD01E18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9EF28C68-B63E-34BF-69AB-EB50CE956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30/09/2024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93AD6DA3-90CA-748C-409D-3A9005BDD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0D8594B9-8534-18EF-0F1D-7573FE969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32854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806F4F1B-53CD-3FD9-B66F-FE4F6DC76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30/09/2024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C0CAC3BB-9D04-4C69-3D9A-822568613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0ECF62C6-D60E-6BB6-F000-5226BD504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40190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14A568D-B2DC-4BBF-08B8-64F82CCC5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A22CDA20-18C9-04B9-ADC2-AFA95308E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C33C0319-F725-60E3-5262-B968827F63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10885477-E199-84B6-1023-B062CD871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30/09/2024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A9F2F9B2-4AC7-BB2B-47B4-47144F914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72EAB17-E8D9-4C8B-F9A0-D726D53E7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50021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FFDDF54-5A4A-F430-422D-C300942B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407BC4F5-B9C4-5441-30C7-2CBA2C3798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FD76E5C6-3220-2689-4D82-6EEA5B3C82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874A5845-4DDD-D90F-3F44-76E725126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30/09/2024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592F130E-FDC8-932E-2D9C-4882EA036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82EB4C1-92DA-F90E-0EDE-D5FF66D6A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0946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CE5AA5EC-A5D8-1761-7C2B-4E365CBD1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67A506D-02B1-69D9-185D-E952BDFE80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0CD8586-BB73-31CD-74CD-F541724009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1D3B08-1CE3-2C4D-869F-01615BA31D1E}" type="datetimeFigureOut">
              <a:rPr lang="es-MX" smtClean="0"/>
              <a:t>30/09/2024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51B9B7D1-2859-12EC-F090-54D6B027F4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D7D3FE5D-9AA8-4CAF-92FE-9F226F5D2F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76279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56641F9-CB6D-2BE3-F993-D9664784BF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49D87682-5992-DEF4-1161-AF3D41C0A6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CEE04D1C-4A69-CD54-E98B-CB4898AD351F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66" y="4081"/>
            <a:ext cx="12199266" cy="685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7965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E533AEBA-224B-53A0-F4EF-FFFD47D20D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982" y="2795955"/>
            <a:ext cx="2317482" cy="1266090"/>
          </a:xfrm>
          <a:prstGeom prst="rect">
            <a:avLst/>
          </a:prstGeom>
        </p:spPr>
      </p:pic>
      <p:sp>
        <p:nvSpPr>
          <p:cNvPr id="5" name="AutoShape 10">
            <a:extLst>
              <a:ext uri="{FF2B5EF4-FFF2-40B4-BE49-F238E27FC236}">
                <a16:creationId xmlns:a16="http://schemas.microsoft.com/office/drawing/2014/main" xmlns="" id="{DC24F073-781C-D373-F81F-55B8EEFC5639}"/>
              </a:ext>
            </a:extLst>
          </p:cNvPr>
          <p:cNvSpPr>
            <a:spLocks/>
          </p:cNvSpPr>
          <p:nvPr/>
        </p:nvSpPr>
        <p:spPr bwMode="auto">
          <a:xfrm>
            <a:off x="4560670" y="1526612"/>
            <a:ext cx="647700" cy="3743325"/>
          </a:xfrm>
          <a:prstGeom prst="leftBrace">
            <a:avLst>
              <a:gd name="adj1" fmla="val 48162"/>
              <a:gd name="adj2" fmla="val 50000"/>
            </a:avLst>
          </a:prstGeom>
          <a:ln w="76200">
            <a:solidFill>
              <a:srgbClr val="A2195E"/>
            </a:solidFill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MX" altLang="es-MX" sz="1400">
              <a:latin typeface="Times New Roman" panose="02020603050405020304" pitchFamily="18" charset="0"/>
            </a:endParaRPr>
          </a:p>
        </p:txBody>
      </p:sp>
      <p:sp>
        <p:nvSpPr>
          <p:cNvPr id="3" name="Text Box 5">
            <a:extLst>
              <a:ext uri="{FF2B5EF4-FFF2-40B4-BE49-F238E27FC236}">
                <a16:creationId xmlns:a16="http://schemas.microsoft.com/office/drawing/2014/main" xmlns="" id="{90A0854C-1EDB-D54E-68D4-0B593101C8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7661" y="3136900"/>
            <a:ext cx="20161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MX" sz="1600" b="1" dirty="0">
                <a:cs typeface="Arial" panose="020B0604020202020204" pitchFamily="34" charset="0"/>
              </a:rPr>
              <a:t>Recursos Financieros</a:t>
            </a:r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xmlns="" id="{A459170C-E055-BE58-4696-D6E5111F5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8362" y="1526612"/>
            <a:ext cx="482600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800" b="1" dirty="0">
                <a:solidFill>
                  <a:srgbClr val="562C80"/>
                </a:solidFill>
                <a:cs typeface="Arial" panose="020B0604020202020204" pitchFamily="34" charset="0"/>
              </a:rPr>
              <a:t>RECURSOS FEDERALES.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400" dirty="0">
                <a:cs typeface="Arial" panose="020B0604020202020204" pitchFamily="34" charset="0"/>
              </a:rPr>
              <a:t>Son todos aquello insumos y/servicios que la federación otorga a los SMDIF, mediante los diversos programas de Asistencia Social que opera el SEDIF.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800" b="1" dirty="0">
                <a:solidFill>
                  <a:srgbClr val="562C80"/>
                </a:solidFill>
                <a:cs typeface="Arial" panose="020B0604020202020204" pitchFamily="34" charset="0"/>
              </a:rPr>
              <a:t>RECURSOS ESTATALES.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400" dirty="0">
                <a:cs typeface="Arial" panose="020B0604020202020204" pitchFamily="34" charset="0"/>
              </a:rPr>
              <a:t>El gobierno del Estado de las participaciones que se transfieren a los municipios, deberá de asignar un porcentaje para la asistencia social buscando abatir la pobreza y la desnutrición. (Art. 29 LAS).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800" b="1" dirty="0">
                <a:solidFill>
                  <a:srgbClr val="562C80"/>
                </a:solidFill>
                <a:cs typeface="Arial" panose="020B0604020202020204" pitchFamily="34" charset="0"/>
              </a:rPr>
              <a:t>RECURSOS MUNICIPALES.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400" dirty="0">
                <a:cs typeface="Arial" panose="020B0604020202020204" pitchFamily="34" charset="0"/>
              </a:rPr>
              <a:t>De los ingresos propios del</a:t>
            </a:r>
            <a:r>
              <a:rPr lang="es-MX" altLang="es-MX" sz="1800" dirty="0">
                <a:cs typeface="Arial" panose="020B0604020202020204" pitchFamily="34" charset="0"/>
              </a:rPr>
              <a:t> </a:t>
            </a:r>
            <a:r>
              <a:rPr lang="es-MX" altLang="es-MX" sz="1400" dirty="0">
                <a:cs typeface="Arial" panose="020B0604020202020204" pitchFamily="34" charset="0"/>
              </a:rPr>
              <a:t>municipio, asignara un porcentaje para gasto social en la operatividad de los diversos programas de Asistencia Social y metas establecidas. (Art. 93 LMET).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s-ES" altLang="es-MX" sz="18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2851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E533AEBA-224B-53A0-F4EF-FFFD47D20D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982" y="2795955"/>
            <a:ext cx="2317482" cy="1266090"/>
          </a:xfrm>
          <a:prstGeom prst="rect">
            <a:avLst/>
          </a:prstGeom>
        </p:spPr>
      </p:pic>
      <p:sp>
        <p:nvSpPr>
          <p:cNvPr id="5" name="AutoShape 10">
            <a:extLst>
              <a:ext uri="{FF2B5EF4-FFF2-40B4-BE49-F238E27FC236}">
                <a16:creationId xmlns:a16="http://schemas.microsoft.com/office/drawing/2014/main" xmlns="" id="{DC24F073-781C-D373-F81F-55B8EEFC5639}"/>
              </a:ext>
            </a:extLst>
          </p:cNvPr>
          <p:cNvSpPr>
            <a:spLocks/>
          </p:cNvSpPr>
          <p:nvPr/>
        </p:nvSpPr>
        <p:spPr bwMode="auto">
          <a:xfrm>
            <a:off x="4560670" y="1526612"/>
            <a:ext cx="647700" cy="3743325"/>
          </a:xfrm>
          <a:prstGeom prst="leftBrace">
            <a:avLst>
              <a:gd name="adj1" fmla="val 48162"/>
              <a:gd name="adj2" fmla="val 50000"/>
            </a:avLst>
          </a:prstGeom>
          <a:ln w="76200">
            <a:solidFill>
              <a:srgbClr val="A2195E"/>
            </a:solidFill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MX" altLang="es-MX" sz="1400">
              <a:latin typeface="Times New Roman" panose="02020603050405020304" pitchFamily="18" charset="0"/>
            </a:endParaRPr>
          </a:p>
        </p:txBody>
      </p:sp>
      <p:sp>
        <p:nvSpPr>
          <p:cNvPr id="2" name="Text Box 5">
            <a:extLst>
              <a:ext uri="{FF2B5EF4-FFF2-40B4-BE49-F238E27FC236}">
                <a16:creationId xmlns:a16="http://schemas.microsoft.com/office/drawing/2014/main" xmlns="" id="{41E04197-9D8B-AFFC-E39D-A0FB13FCA5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6089" y="3105886"/>
            <a:ext cx="1900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MX" sz="1600" b="1" dirty="0">
                <a:cs typeface="Arial" panose="020B0604020202020204" pitchFamily="34" charset="0"/>
              </a:rPr>
              <a:t>Grupos de trabajo </a:t>
            </a:r>
            <a:r>
              <a:rPr lang="es-ES" altLang="es-MX" sz="1600" b="1" dirty="0" smtClean="0">
                <a:cs typeface="Arial" panose="020B0604020202020204" pitchFamily="34" charset="0"/>
              </a:rPr>
              <a:t>SMDIF.</a:t>
            </a:r>
            <a:endParaRPr lang="es-ES" altLang="es-MX" sz="1600" b="1" dirty="0">
              <a:cs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xmlns="" id="{B290D212-48D3-DB24-DB40-41E5801A84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8370" y="2609620"/>
            <a:ext cx="476293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MX" sz="1800" b="1" dirty="0">
                <a:solidFill>
                  <a:srgbClr val="562C8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Elaboración de la programación anual de metas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s-ES" altLang="es-MX" sz="1800" b="1" dirty="0">
              <a:solidFill>
                <a:srgbClr val="562C80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MX" sz="1800" b="1" dirty="0">
                <a:solidFill>
                  <a:srgbClr val="562C8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Elaboración del Plan Anual Operativo</a:t>
            </a:r>
          </a:p>
        </p:txBody>
      </p:sp>
    </p:spTree>
    <p:extLst>
      <p:ext uri="{BB962C8B-B14F-4D97-AF65-F5344CB8AC3E}">
        <p14:creationId xmlns:p14="http://schemas.microsoft.com/office/powerpoint/2010/main" val="1568968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56641F9-CB6D-2BE3-F993-D9664784BF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49D87682-5992-DEF4-1161-AF3D41C0A6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92A4084-6457-30A6-C0E0-06040FFFAC31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66" y="4081"/>
            <a:ext cx="12199266" cy="685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955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42">
            <a:extLst>
              <a:ext uri="{FF2B5EF4-FFF2-40B4-BE49-F238E27FC236}">
                <a16:creationId xmlns:a16="http://schemas.microsoft.com/office/drawing/2014/main" xmlns="" id="{DC7F7FCB-71B3-5AB1-BEF1-B0CAD5ED2F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869529"/>
              </p:ext>
            </p:extLst>
          </p:nvPr>
        </p:nvGraphicFramePr>
        <p:xfrm>
          <a:off x="1128584" y="1799489"/>
          <a:ext cx="9934832" cy="4151466"/>
        </p:xfrm>
        <a:graphic>
          <a:graphicData uri="http://schemas.openxmlformats.org/drawingml/2006/table">
            <a:tbl>
              <a:tblPr/>
              <a:tblGrid>
                <a:gridCol w="22527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023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286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303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192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6181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4250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78183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0">
                <a:tc gridSpan="8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altLang="es-MX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562C8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Curso: </a:t>
                      </a:r>
                      <a:r>
                        <a:rPr kumimoji="0" lang="es-ES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Conocimiento de las formas jurídico-administrativas de los SMDIF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1114">
                <a:tc gridSpan="8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Objetivo: </a:t>
                      </a:r>
                      <a:r>
                        <a:rPr kumimoji="0" lang="es-ES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Los participantes identificaran y determinaran la naturaleza jurídica-administrativa en las que operan los SMDIF </a:t>
                      </a:r>
                      <a:r>
                        <a:rPr kumimoji="0" lang="es-ES" altLang="es-MX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     </a:t>
                      </a:r>
                      <a:endParaRPr kumimoji="0" lang="es-ES" altLang="es-MX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562C8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476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De participantes:  </a:t>
                      </a:r>
                      <a:r>
                        <a:rPr kumimoji="0" lang="es-ES" alt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municipios</a:t>
                      </a:r>
                      <a:endParaRPr kumimoji="0" lang="es-ES" altLang="es-MX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562C8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Fecha: </a:t>
                      </a:r>
                      <a:r>
                        <a:rPr kumimoji="0" lang="es-ES" altLang="es-MX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 de Octubre 2025</a:t>
                      </a:r>
                      <a:endParaRPr kumimoji="0" lang="es-ES" altLang="es-MX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562C8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4764"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Nombre del instructor: </a:t>
                      </a:r>
                      <a:r>
                        <a:rPr kumimoji="0" lang="es-ES" altLang="es-MX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Oscar Morales Cuatepotzo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de sesiones: </a:t>
                      </a:r>
                      <a:r>
                        <a:rPr kumimoji="0" lang="es-ES" altLang="es-MX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Primera sesión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476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A219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Contenidos</a:t>
                      </a:r>
                      <a:endParaRPr kumimoji="0" lang="es-ES" altLang="es-MX" sz="1200" b="0" i="0" u="none" strike="noStrike" cap="none" normalizeH="0" baseline="0">
                        <a:ln>
                          <a:noFill/>
                        </a:ln>
                        <a:solidFill>
                          <a:srgbClr val="A219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A219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Actividades</a:t>
                      </a:r>
                      <a:endParaRPr kumimoji="0" lang="es-ES" altLang="es-MX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A219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A219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Técnicas</a:t>
                      </a:r>
                      <a:endParaRPr kumimoji="0" lang="es-ES" altLang="es-MX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A219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A219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Recursos</a:t>
                      </a:r>
                      <a:endParaRPr kumimoji="0" lang="es-ES" altLang="es-MX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A219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A219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Duración</a:t>
                      </a:r>
                      <a:endParaRPr kumimoji="0" lang="es-ES" altLang="es-MX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A219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876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Naturaleza Juridica-administrativa de los SMDIF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</a:pPr>
                      <a:r>
                        <a:rPr kumimoji="0" lang="es-ES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Presentación del tema y objetivo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</a:pPr>
                      <a:r>
                        <a:rPr kumimoji="0" lang="es-ES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Antecedentes de la </a:t>
                      </a:r>
                      <a:r>
                        <a:rPr kumimoji="0" lang="es-ES" altLang="es-MX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</a:t>
                      </a:r>
                      <a:r>
                        <a:rPr kumimoji="0" lang="es-ES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Jurídico-administrativa de los SMDIF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</a:pPr>
                      <a:r>
                        <a:rPr kumimoji="0" lang="es-ES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Presentación de las características principales de cada una de la figuras jurídico administrativas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</a:pPr>
                      <a:r>
                        <a:rPr kumimoji="0" lang="es-ES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 participantes identificaran la naturaleza jurídico administrativo que operan.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</a:pPr>
                      <a:r>
                        <a:rPr kumimoji="0" lang="es-ES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Ley de Asistencia Social ultima reforma 2022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</a:pPr>
                      <a:r>
                        <a:rPr kumimoji="0" lang="es-ES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Presupuesto SMDIF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Expositiva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Expositiva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Expositiva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Interrogativa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Expositiva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Equipo de computo y cañón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altLang="es-MX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562C8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min.</a:t>
                      </a:r>
                      <a:endParaRPr kumimoji="0" lang="es-ES" altLang="es-MX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562C8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min.</a:t>
                      </a:r>
                      <a:endParaRPr kumimoji="0" lang="es-ES" altLang="es-MX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562C8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min.</a:t>
                      </a:r>
                      <a:endParaRPr kumimoji="0" lang="es-ES" altLang="es-MX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562C8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s-MX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min.</a:t>
                      </a:r>
                      <a:endParaRPr kumimoji="0" lang="es-ES" altLang="es-MX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562C8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Rectangle 144">
            <a:extLst>
              <a:ext uri="{FF2B5EF4-FFF2-40B4-BE49-F238E27FC236}">
                <a16:creationId xmlns:a16="http://schemas.microsoft.com/office/drawing/2014/main" xmlns="" id="{D4180117-97E3-4CBE-D52D-26756D5BAA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1754" y="1073664"/>
            <a:ext cx="3076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MX" sz="2400" b="1" dirty="0">
                <a:solidFill>
                  <a:srgbClr val="562C8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PLAN DE SESIÓN</a:t>
            </a:r>
          </a:p>
        </p:txBody>
      </p:sp>
    </p:spTree>
    <p:extLst>
      <p:ext uri="{BB962C8B-B14F-4D97-AF65-F5344CB8AC3E}">
        <p14:creationId xmlns:p14="http://schemas.microsoft.com/office/powerpoint/2010/main" val="84377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CAB64BF1-D015-3512-A106-18F2B0BDD7F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 Box 10">
            <a:extLst>
              <a:ext uri="{FF2B5EF4-FFF2-40B4-BE49-F238E27FC236}">
                <a16:creationId xmlns:a16="http://schemas.microsoft.com/office/drawing/2014/main" xmlns="" id="{1CDB131F-F472-BEC1-F8E8-C4FBE0AD0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2806" y="2482545"/>
            <a:ext cx="1012638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CONOCIMIENTO DE LAS FORMAS JU</a:t>
            </a:r>
            <a:r>
              <a:rPr lang="en-US" altLang="es-MX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R</a:t>
            </a:r>
            <a:r>
              <a:rPr lang="es-MX" altLang="es-MX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ÍDICO – ADMINISTRATIVAS DE LOS SMDIF</a:t>
            </a:r>
            <a:endParaRPr lang="es-ES" altLang="es-MX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2" name="Text Box 10">
            <a:extLst>
              <a:ext uri="{FF2B5EF4-FFF2-40B4-BE49-F238E27FC236}">
                <a16:creationId xmlns:a16="http://schemas.microsoft.com/office/drawing/2014/main" xmlns="" id="{05D620B5-0CA4-56CF-D20B-ED1291D461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601" y="5930205"/>
            <a:ext cx="1107629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2000" b="1" dirty="0">
                <a:solidFill>
                  <a:srgbClr val="57267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LOS PARTICIPANTES IDENTIFICARAN Y DETERMINARAN LA NATURALEZA JURÍDICA ADMINISTRATIVA EN LAS QUE  OPERAN LOS SMDIF</a:t>
            </a:r>
            <a:endParaRPr lang="es-ES" altLang="es-MX" sz="2000" b="1" dirty="0">
              <a:solidFill>
                <a:srgbClr val="572672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118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E92F3C26-5F75-904E-F5F1-4C7A90D8E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2343" y="1910040"/>
            <a:ext cx="4923830" cy="350650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78E007FE-44FD-8670-EACA-F18B460BF9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55" y="2641927"/>
            <a:ext cx="3084568" cy="1685166"/>
          </a:xfrm>
          <a:prstGeom prst="rect">
            <a:avLst/>
          </a:prstGeom>
        </p:spPr>
      </p:pic>
      <p:sp>
        <p:nvSpPr>
          <p:cNvPr id="3" name="Text Box 4">
            <a:extLst>
              <a:ext uri="{FF2B5EF4-FFF2-40B4-BE49-F238E27FC236}">
                <a16:creationId xmlns:a16="http://schemas.microsoft.com/office/drawing/2014/main" xmlns="" id="{4BDEB1F4-97EA-382E-8F6E-5C2FF3C393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129" y="2552441"/>
            <a:ext cx="4135395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MX" sz="1100" b="1" dirty="0">
                <a:cs typeface="Arial" panose="020B0604020202020204" pitchFamily="34" charset="0"/>
              </a:rPr>
              <a:t>por el que se crea el “SISTEMA PARA EL DESARROLLO INTEGRAL DE LA FAMILIA DE TLAXCALA” Art. 12, con fundamento en la Constitución Política del Estado, Art. 70 fracc. II y 32 fracc. I de la Ley Orgánica Municipal; en el año de 1985, se crean en 44 municipios del Estado y bajo solemnes sesiones de cabildo “UN ORGANISMO PUBLICO DESCENTRALIZADO DE LA ADMINISTRACION PUBLICA MUNICIPAL denominado SISTEMA PARA EL DESARROLLO INTEGRAL DE LA FAMILIA.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MX" altLang="es-MX" sz="1100" b="1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MX" sz="1100" b="1" dirty="0">
                <a:cs typeface="Arial" panose="020B0604020202020204" pitchFamily="34" charset="0"/>
              </a:rPr>
              <a:t>Del municipio de ______ Dotado con personalidad jurídica y patrimonio propio.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MX" sz="1100" b="1" dirty="0">
                <a:cs typeface="Arial" panose="020B0604020202020204" pitchFamily="34" charset="0"/>
              </a:rPr>
              <a:t>En el año de 1995 se crean 16 nuevos municipios, bajo el marco jurídico del Estado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MX" altLang="es-MX" sz="1100" b="1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MX" altLang="es-MX" sz="1100" b="1" dirty="0">
              <a:cs typeface="Arial" panose="020B0604020202020204" pitchFamily="34" charset="0"/>
            </a:endParaRP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xmlns="" id="{F2CDBD5E-411A-4485-8D28-945E35912C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7245" y="3069011"/>
            <a:ext cx="21605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600" b="1" dirty="0">
                <a:cs typeface="Arial" panose="020B0604020202020204" pitchFamily="34" charset="0"/>
              </a:rPr>
              <a:t>Antecedentes de la naturaleza jurídica de los SMDIF</a:t>
            </a:r>
            <a:endParaRPr lang="es-ES" altLang="es-MX" sz="1600" b="1" dirty="0">
              <a:cs typeface="Arial" panose="020B0604020202020204" pitchFamily="34" charset="0"/>
            </a:endParaRPr>
          </a:p>
        </p:txBody>
      </p:sp>
      <p:sp>
        <p:nvSpPr>
          <p:cNvPr id="10" name="AutoShape 22">
            <a:extLst>
              <a:ext uri="{FF2B5EF4-FFF2-40B4-BE49-F238E27FC236}">
                <a16:creationId xmlns:a16="http://schemas.microsoft.com/office/drawing/2014/main" xmlns="" id="{97473DD7-A63C-05B4-81F9-3526908BC83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628726" y="2460108"/>
            <a:ext cx="719977" cy="1937783"/>
          </a:xfrm>
          <a:prstGeom prst="upDownArrow">
            <a:avLst>
              <a:gd name="adj1" fmla="val 50000"/>
              <a:gd name="adj2" fmla="val 66667"/>
            </a:avLst>
          </a:prstGeom>
          <a:solidFill>
            <a:srgbClr val="562C80"/>
          </a:solidFill>
          <a:ln w="9525">
            <a:solidFill>
              <a:srgbClr val="562C8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MX" altLang="es-MX" sz="1400">
              <a:ln>
                <a:solidFill>
                  <a:srgbClr val="562C80"/>
                </a:solidFill>
              </a:ln>
              <a:solidFill>
                <a:srgbClr val="562C8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xmlns="" id="{AF403DEA-4E00-5C09-DACD-7F01481A6374}"/>
              </a:ext>
            </a:extLst>
          </p:cNvPr>
          <p:cNvSpPr txBox="1"/>
          <p:nvPr/>
        </p:nvSpPr>
        <p:spPr>
          <a:xfrm>
            <a:off x="7854599" y="2079409"/>
            <a:ext cx="16830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altLang="es-MX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número 133, </a:t>
            </a:r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xmlns="" id="{0FD77B95-5A12-5B29-7315-7652792F5F9A}"/>
              </a:ext>
            </a:extLst>
          </p:cNvPr>
          <p:cNvSpPr txBox="1"/>
          <p:nvPr/>
        </p:nvSpPr>
        <p:spPr>
          <a:xfrm>
            <a:off x="7407030" y="1850318"/>
            <a:ext cx="2297385" cy="3693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altLang="es-MX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base al decreto </a:t>
            </a:r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4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22">
            <a:extLst>
              <a:ext uri="{FF2B5EF4-FFF2-40B4-BE49-F238E27FC236}">
                <a16:creationId xmlns:a16="http://schemas.microsoft.com/office/drawing/2014/main" xmlns="" id="{1F5E6F10-BFA3-E246-0026-9B1283EABC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4402" y="855657"/>
            <a:ext cx="525162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MX" sz="2400" b="1" dirty="0">
                <a:solidFill>
                  <a:srgbClr val="562C8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UNIDAD ADMINISTRATIVA</a:t>
            </a:r>
          </a:p>
        </p:txBody>
      </p:sp>
      <p:sp>
        <p:nvSpPr>
          <p:cNvPr id="23" name="Text Box 23">
            <a:extLst>
              <a:ext uri="{FF2B5EF4-FFF2-40B4-BE49-F238E27FC236}">
                <a16:creationId xmlns:a16="http://schemas.microsoft.com/office/drawing/2014/main" xmlns="" id="{04C44DFE-2F07-F3D6-2DB0-7961DE023D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1165" y="2149087"/>
            <a:ext cx="3532659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73063" indent="-373063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A2195E"/>
              </a:buClr>
              <a:buSzTx/>
              <a:buFontTx/>
              <a:buChar char="•"/>
            </a:pPr>
            <a:r>
              <a:rPr lang="es-ES" altLang="es-MX" sz="1600" dirty="0">
                <a:cs typeface="Arial" panose="020B0604020202020204" pitchFamily="34" charset="0"/>
              </a:rPr>
              <a:t>Se crea por acuerdo del cabildo y depende directamente del Presidente municipal, por lo cual</a:t>
            </a:r>
            <a:r>
              <a:rPr lang="es-ES" altLang="es-MX" sz="1600" b="1" dirty="0">
                <a:cs typeface="Arial" panose="020B0604020202020204" pitchFamily="34" charset="0"/>
              </a:rPr>
              <a:t> forma parte  de la estructura orgánica de la administración municipal. </a:t>
            </a:r>
          </a:p>
          <a:p>
            <a:pPr eaLnBrk="1" hangingPunct="1">
              <a:spcBef>
                <a:spcPct val="50000"/>
              </a:spcBef>
              <a:buClr>
                <a:srgbClr val="A2195E"/>
              </a:buClr>
              <a:buSzTx/>
              <a:buFontTx/>
              <a:buChar char="•"/>
            </a:pPr>
            <a:endParaRPr lang="es-ES" altLang="es-MX" sz="1600" b="1" dirty="0"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Clr>
                <a:srgbClr val="A2195E"/>
              </a:buClr>
              <a:buSzTx/>
              <a:buFontTx/>
              <a:buChar char="•"/>
            </a:pPr>
            <a:r>
              <a:rPr lang="es-ES" altLang="es-MX" sz="1600" b="1" dirty="0">
                <a:cs typeface="Arial" panose="020B0604020202020204" pitchFamily="34" charset="0"/>
              </a:rPr>
              <a:t>Requiere la autorización del presidente municipal </a:t>
            </a:r>
            <a:r>
              <a:rPr lang="es-ES" altLang="es-MX" sz="1600" dirty="0">
                <a:cs typeface="Arial" panose="020B0604020202020204" pitchFamily="34" charset="0"/>
              </a:rPr>
              <a:t>para llevar a cabo las acciones y programas de asistencia social en el municipio.</a:t>
            </a:r>
            <a:r>
              <a:rPr lang="es-ES" altLang="es-MX" sz="1600" b="1" dirty="0">
                <a:cs typeface="Arial" panose="020B0604020202020204" pitchFamily="34" charset="0"/>
              </a:rPr>
              <a:t>  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xmlns="" id="{EBF2D499-0F5C-1554-4096-86304C00B1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152" y="1118869"/>
            <a:ext cx="5894692" cy="5152231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xmlns="" id="{423322DC-140E-838A-71A1-BE24DA8DD0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098" y="3573223"/>
            <a:ext cx="3327400" cy="2908300"/>
          </a:xfrm>
          <a:prstGeom prst="rect">
            <a:avLst/>
          </a:prstGeom>
        </p:spPr>
      </p:pic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xmlns="" id="{530E083A-7539-1AD8-D3B8-7FAF89B5391A}"/>
              </a:ext>
            </a:extLst>
          </p:cNvPr>
          <p:cNvCxnSpPr>
            <a:cxnSpLocks/>
          </p:cNvCxnSpPr>
          <p:nvPr/>
        </p:nvCxnSpPr>
        <p:spPr>
          <a:xfrm>
            <a:off x="2540515" y="3409796"/>
            <a:ext cx="0" cy="1020762"/>
          </a:xfrm>
          <a:prstGeom prst="straightConnector1">
            <a:avLst/>
          </a:prstGeom>
          <a:ln w="57150">
            <a:solidFill>
              <a:srgbClr val="562C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Imagen 27">
            <a:extLst>
              <a:ext uri="{FF2B5EF4-FFF2-40B4-BE49-F238E27FC236}">
                <a16:creationId xmlns:a16="http://schemas.microsoft.com/office/drawing/2014/main" xmlns="" id="{55944F20-4B09-70EB-EFAD-0DFB0192F8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485" y="2199277"/>
            <a:ext cx="2549230" cy="1139982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xmlns="" id="{E86A150A-2A96-CD8E-7DD7-3FD6777E1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885" y="4509776"/>
            <a:ext cx="2549230" cy="1139982"/>
          </a:xfrm>
          <a:prstGeom prst="rect">
            <a:avLst/>
          </a:prstGeom>
        </p:spPr>
      </p:pic>
      <p:sp>
        <p:nvSpPr>
          <p:cNvPr id="31" name="Text Box 5">
            <a:extLst>
              <a:ext uri="{FF2B5EF4-FFF2-40B4-BE49-F238E27FC236}">
                <a16:creationId xmlns:a16="http://schemas.microsoft.com/office/drawing/2014/main" xmlns="" id="{A468211E-0B58-0B28-A8AC-BCEBDEBBA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2543" y="2493025"/>
            <a:ext cx="212435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ClrTx/>
              <a:buSzTx/>
              <a:buFontTx/>
              <a:buNone/>
            </a:pPr>
            <a:r>
              <a:rPr lang="es-MX" altLang="es-MX" sz="1600" b="1" dirty="0">
                <a:solidFill>
                  <a:srgbClr val="562C80"/>
                </a:solidFill>
                <a:cs typeface="Arial" panose="020B0604020202020204" pitchFamily="34" charset="0"/>
              </a:rPr>
              <a:t>Presidente </a:t>
            </a:r>
          </a:p>
          <a:p>
            <a:pPr algn="ctr" eaLnBrk="1" hangingPunct="1">
              <a:spcBef>
                <a:spcPts val="0"/>
              </a:spcBef>
              <a:buClrTx/>
              <a:buSzTx/>
              <a:buFontTx/>
              <a:buNone/>
            </a:pPr>
            <a:r>
              <a:rPr lang="es-MX" altLang="es-MX" sz="1600" b="1" dirty="0">
                <a:solidFill>
                  <a:srgbClr val="562C80"/>
                </a:solidFill>
                <a:cs typeface="Arial" panose="020B0604020202020204" pitchFamily="34" charset="0"/>
              </a:rPr>
              <a:t>Municipal</a:t>
            </a:r>
            <a:endParaRPr lang="es-ES" altLang="es-MX" sz="1600" b="1" dirty="0">
              <a:solidFill>
                <a:srgbClr val="562C80"/>
              </a:solidFill>
              <a:cs typeface="Arial" panose="020B0604020202020204" pitchFamily="34" charset="0"/>
            </a:endParaRPr>
          </a:p>
        </p:txBody>
      </p:sp>
      <p:sp>
        <p:nvSpPr>
          <p:cNvPr id="33" name="Text Box 5">
            <a:extLst>
              <a:ext uri="{FF2B5EF4-FFF2-40B4-BE49-F238E27FC236}">
                <a16:creationId xmlns:a16="http://schemas.microsoft.com/office/drawing/2014/main" xmlns="" id="{58AB3C2E-15B6-91C6-E11E-CFCDAF7B3B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1500" y="3786375"/>
            <a:ext cx="182682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800" b="1" dirty="0">
                <a:solidFill>
                  <a:srgbClr val="562C80"/>
                </a:solidFill>
                <a:cs typeface="Arial" panose="020B0604020202020204" pitchFamily="34" charset="0"/>
              </a:rPr>
              <a:t>Ayuntamiento</a:t>
            </a:r>
            <a:endParaRPr lang="es-ES" altLang="es-MX" sz="1800" b="1" dirty="0">
              <a:solidFill>
                <a:srgbClr val="562C80"/>
              </a:solidFill>
              <a:cs typeface="Arial" panose="020B0604020202020204" pitchFamily="34" charset="0"/>
            </a:endParaRPr>
          </a:p>
        </p:txBody>
      </p:sp>
      <p:sp>
        <p:nvSpPr>
          <p:cNvPr id="34" name="Text Box 5">
            <a:extLst>
              <a:ext uri="{FF2B5EF4-FFF2-40B4-BE49-F238E27FC236}">
                <a16:creationId xmlns:a16="http://schemas.microsoft.com/office/drawing/2014/main" xmlns="" id="{4A6931CB-98B1-BEBC-F873-588B25AD3F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1120" y="4848935"/>
            <a:ext cx="12127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2400" b="1" dirty="0">
                <a:solidFill>
                  <a:srgbClr val="562C80"/>
                </a:solidFill>
                <a:cs typeface="Arial" panose="020B0604020202020204" pitchFamily="34" charset="0"/>
              </a:rPr>
              <a:t>SMDIF</a:t>
            </a:r>
            <a:endParaRPr lang="es-ES" altLang="es-MX" sz="2400" b="1" dirty="0">
              <a:solidFill>
                <a:srgbClr val="562C80"/>
              </a:solidFill>
              <a:cs typeface="Arial" panose="020B0604020202020204" pitchFamily="34" charset="0"/>
            </a:endParaRP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xmlns="" id="{3B4CB27C-FBFB-0411-1AB4-E4968AA449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8565" y="2493025"/>
            <a:ext cx="1100320" cy="1229768"/>
          </a:xfrm>
          <a:prstGeom prst="rect">
            <a:avLst/>
          </a:prstGeom>
        </p:spPr>
      </p:pic>
      <p:sp>
        <p:nvSpPr>
          <p:cNvPr id="37" name="Text Box 5">
            <a:extLst>
              <a:ext uri="{FF2B5EF4-FFF2-40B4-BE49-F238E27FC236}">
                <a16:creationId xmlns:a16="http://schemas.microsoft.com/office/drawing/2014/main" xmlns="" id="{80390E2F-021C-BC72-5A87-F9E299DC7B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9922" y="4848935"/>
            <a:ext cx="12127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2400" b="1" dirty="0">
                <a:solidFill>
                  <a:srgbClr val="562C80"/>
                </a:solidFill>
                <a:cs typeface="Arial" panose="020B0604020202020204" pitchFamily="34" charset="0"/>
              </a:rPr>
              <a:t>SMDIF</a:t>
            </a:r>
            <a:endParaRPr lang="es-ES" altLang="es-MX" sz="2400" b="1" dirty="0">
              <a:solidFill>
                <a:srgbClr val="562C8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001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20">
            <a:extLst>
              <a:ext uri="{FF2B5EF4-FFF2-40B4-BE49-F238E27FC236}">
                <a16:creationId xmlns:a16="http://schemas.microsoft.com/office/drawing/2014/main" xmlns="" id="{61303F5A-0E00-BDCB-C1FC-559F82A9C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866" y="2292201"/>
            <a:ext cx="4019753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79400" indent="-2794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562C80"/>
              </a:buClr>
              <a:buSzTx/>
              <a:buFontTx/>
              <a:buChar char="•"/>
            </a:pPr>
            <a:r>
              <a:rPr lang="es-ES" altLang="es-MX" sz="1600" dirty="0">
                <a:cs typeface="Arial" panose="020B0604020202020204" pitchFamily="34" charset="0"/>
              </a:rPr>
              <a:t>Depende jerárquicamente de un órgano administrativo del ayuntamiento</a:t>
            </a:r>
          </a:p>
          <a:p>
            <a:pPr eaLnBrk="1" hangingPunct="1">
              <a:spcBef>
                <a:spcPct val="50000"/>
              </a:spcBef>
              <a:buClr>
                <a:srgbClr val="562C80"/>
              </a:buClr>
              <a:buSzTx/>
              <a:buFontTx/>
              <a:buChar char="•"/>
            </a:pPr>
            <a:endParaRPr lang="es-ES" altLang="es-MX" sz="1600" dirty="0"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Clr>
                <a:srgbClr val="562C80"/>
              </a:buClr>
              <a:buSzTx/>
              <a:buFontTx/>
              <a:buChar char="•"/>
            </a:pPr>
            <a:r>
              <a:rPr lang="es-ES" altLang="es-MX" sz="1600" b="1" dirty="0">
                <a:cs typeface="Arial" panose="020B0604020202020204" pitchFamily="34" charset="0"/>
              </a:rPr>
              <a:t>Cuenta con una estructura orgánica propia</a:t>
            </a:r>
          </a:p>
          <a:p>
            <a:pPr eaLnBrk="1" hangingPunct="1">
              <a:spcBef>
                <a:spcPct val="50000"/>
              </a:spcBef>
              <a:buClr>
                <a:srgbClr val="562C80"/>
              </a:buClr>
              <a:buSzTx/>
              <a:buFontTx/>
              <a:buChar char="•"/>
            </a:pPr>
            <a:endParaRPr lang="es-ES" altLang="es-MX" sz="1600" b="1" dirty="0"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Clr>
                <a:srgbClr val="562C80"/>
              </a:buClr>
              <a:buSzTx/>
              <a:buFontTx/>
              <a:buChar char="•"/>
            </a:pPr>
            <a:r>
              <a:rPr lang="es-ES" altLang="es-MX" sz="1600" b="1" dirty="0">
                <a:cs typeface="Arial" panose="020B0604020202020204" pitchFamily="34" charset="0"/>
              </a:rPr>
              <a:t>Se le confieren ciertas funciones de autoridad </a:t>
            </a:r>
            <a:r>
              <a:rPr lang="es-ES" altLang="es-MX" sz="1600" dirty="0">
                <a:cs typeface="Arial" panose="020B0604020202020204" pitchFamily="34" charset="0"/>
              </a:rPr>
              <a:t>(presidente, secretario, tesorero y vocales) </a:t>
            </a:r>
          </a:p>
        </p:txBody>
      </p:sp>
      <p:sp>
        <p:nvSpPr>
          <p:cNvPr id="22" name="Text Box 22">
            <a:extLst>
              <a:ext uri="{FF2B5EF4-FFF2-40B4-BE49-F238E27FC236}">
                <a16:creationId xmlns:a16="http://schemas.microsoft.com/office/drawing/2014/main" xmlns="" id="{1F5E6F10-BFA3-E246-0026-9B1283EABC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124" y="1064263"/>
            <a:ext cx="525162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MX" sz="2400" b="1" dirty="0">
                <a:solidFill>
                  <a:srgbClr val="562C8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ÓRGANO DESCONCENTRADO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xmlns="" id="{EBF2D499-0F5C-1554-4096-86304C00B1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782" y="1122969"/>
            <a:ext cx="5894692" cy="5152231"/>
          </a:xfrm>
          <a:prstGeom prst="rect">
            <a:avLst/>
          </a:prstGeom>
        </p:spPr>
      </p:pic>
      <p:sp>
        <p:nvSpPr>
          <p:cNvPr id="33" name="Text Box 5">
            <a:extLst>
              <a:ext uri="{FF2B5EF4-FFF2-40B4-BE49-F238E27FC236}">
                <a16:creationId xmlns:a16="http://schemas.microsoft.com/office/drawing/2014/main" xmlns="" id="{58AB3C2E-15B6-91C6-E11E-CFCDAF7B3B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4529" y="3802960"/>
            <a:ext cx="182682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800" b="1" dirty="0">
                <a:solidFill>
                  <a:srgbClr val="562C80"/>
                </a:solidFill>
                <a:cs typeface="Arial" panose="020B0604020202020204" pitchFamily="34" charset="0"/>
              </a:rPr>
              <a:t>Ayuntamiento</a:t>
            </a:r>
            <a:endParaRPr lang="es-ES" altLang="es-MX" sz="1800" b="1" dirty="0">
              <a:solidFill>
                <a:srgbClr val="562C80"/>
              </a:solidFill>
              <a:cs typeface="Arial" panose="020B0604020202020204" pitchFamily="34" charset="0"/>
            </a:endParaRP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xmlns="" id="{3B4CB27C-FBFB-0411-1AB4-E4968AA44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5746" y="2506442"/>
            <a:ext cx="1100320" cy="1229768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xmlns="" id="{E8BEC4CD-48A2-5C58-31E3-7C61F458B6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619" y="2244379"/>
            <a:ext cx="3660140" cy="3199130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xmlns="" id="{423322DC-140E-838A-71A1-BE24DA8DD0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728" y="3577323"/>
            <a:ext cx="3327400" cy="2908300"/>
          </a:xfrm>
          <a:prstGeom prst="rect">
            <a:avLst/>
          </a:prstGeom>
        </p:spPr>
      </p:pic>
      <p:sp>
        <p:nvSpPr>
          <p:cNvPr id="37" name="Text Box 5">
            <a:extLst>
              <a:ext uri="{FF2B5EF4-FFF2-40B4-BE49-F238E27FC236}">
                <a16:creationId xmlns:a16="http://schemas.microsoft.com/office/drawing/2014/main" xmlns="" id="{80390E2F-021C-BC72-5A87-F9E299DC7B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746" y="4800640"/>
            <a:ext cx="12127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2400" b="1" dirty="0">
                <a:solidFill>
                  <a:srgbClr val="562C80"/>
                </a:solidFill>
                <a:cs typeface="Arial" panose="020B0604020202020204" pitchFamily="34" charset="0"/>
              </a:rPr>
              <a:t>SMDIF</a:t>
            </a:r>
            <a:endParaRPr lang="es-ES" altLang="es-MX" sz="2400" b="1" dirty="0">
              <a:solidFill>
                <a:srgbClr val="562C80"/>
              </a:solidFill>
              <a:cs typeface="Arial" panose="020B0604020202020204" pitchFamily="34" charset="0"/>
            </a:endParaRPr>
          </a:p>
        </p:txBody>
      </p:sp>
      <p:sp>
        <p:nvSpPr>
          <p:cNvPr id="20" name="Text Box 5">
            <a:extLst>
              <a:ext uri="{FF2B5EF4-FFF2-40B4-BE49-F238E27FC236}">
                <a16:creationId xmlns:a16="http://schemas.microsoft.com/office/drawing/2014/main" xmlns="" id="{73C002E4-F8D9-B008-C2EF-877319C32D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60" y="3370559"/>
            <a:ext cx="18268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ClrTx/>
              <a:buSzTx/>
              <a:buFontTx/>
              <a:buNone/>
            </a:pPr>
            <a:r>
              <a:rPr lang="es-MX" altLang="es-MX" sz="1800" b="1" dirty="0">
                <a:solidFill>
                  <a:srgbClr val="562C80"/>
                </a:solidFill>
                <a:cs typeface="Arial" panose="020B0604020202020204" pitchFamily="34" charset="0"/>
              </a:rPr>
              <a:t>Órgano</a:t>
            </a:r>
          </a:p>
          <a:p>
            <a:pPr algn="ctr" eaLnBrk="1" hangingPunct="1">
              <a:spcBef>
                <a:spcPts val="0"/>
              </a:spcBef>
              <a:buClrTx/>
              <a:buSzTx/>
              <a:buFontTx/>
              <a:buNone/>
            </a:pPr>
            <a:r>
              <a:rPr lang="es-MX" altLang="es-MX" sz="1800" b="1" dirty="0">
                <a:solidFill>
                  <a:srgbClr val="562C80"/>
                </a:solidFill>
                <a:cs typeface="Arial" panose="020B0604020202020204" pitchFamily="34" charset="0"/>
              </a:rPr>
              <a:t>Administrativo</a:t>
            </a:r>
            <a:endParaRPr lang="es-ES" altLang="es-MX" sz="1800" b="1" dirty="0">
              <a:solidFill>
                <a:srgbClr val="562C8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535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Imagen 42">
            <a:extLst>
              <a:ext uri="{FF2B5EF4-FFF2-40B4-BE49-F238E27FC236}">
                <a16:creationId xmlns:a16="http://schemas.microsoft.com/office/drawing/2014/main" xmlns="" id="{BC45F302-CEA0-2A40-74D6-505D6B8C87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667" y="1440102"/>
            <a:ext cx="2826006" cy="1036347"/>
          </a:xfrm>
          <a:prstGeom prst="rect">
            <a:avLst/>
          </a:prstGeom>
        </p:spPr>
      </p:pic>
      <p:pic>
        <p:nvPicPr>
          <p:cNvPr id="44" name="Imagen 43">
            <a:extLst>
              <a:ext uri="{FF2B5EF4-FFF2-40B4-BE49-F238E27FC236}">
                <a16:creationId xmlns:a16="http://schemas.microsoft.com/office/drawing/2014/main" xmlns="" id="{53EA8611-2B29-3CF7-8EB3-5E3B6847EB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53" y="2492949"/>
            <a:ext cx="2317482" cy="1266090"/>
          </a:xfrm>
          <a:prstGeom prst="rect">
            <a:avLst/>
          </a:prstGeom>
        </p:spPr>
      </p:pic>
      <p:pic>
        <p:nvPicPr>
          <p:cNvPr id="45" name="Imagen 44">
            <a:extLst>
              <a:ext uri="{FF2B5EF4-FFF2-40B4-BE49-F238E27FC236}">
                <a16:creationId xmlns:a16="http://schemas.microsoft.com/office/drawing/2014/main" xmlns="" id="{EF1551F0-97DE-FEB9-8936-8D9FA5BE65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603" y="3586248"/>
            <a:ext cx="3660140" cy="3199130"/>
          </a:xfrm>
          <a:prstGeom prst="rect">
            <a:avLst/>
          </a:prstGeom>
        </p:spPr>
      </p:pic>
      <p:pic>
        <p:nvPicPr>
          <p:cNvPr id="46" name="Imagen 45">
            <a:extLst>
              <a:ext uri="{FF2B5EF4-FFF2-40B4-BE49-F238E27FC236}">
                <a16:creationId xmlns:a16="http://schemas.microsoft.com/office/drawing/2014/main" xmlns="" id="{FAD0F9AC-9FEE-2666-C97D-6BCF23EC42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895" y="4132365"/>
            <a:ext cx="2499925" cy="2185049"/>
          </a:xfrm>
          <a:prstGeom prst="rect">
            <a:avLst/>
          </a:prstGeom>
        </p:spPr>
      </p:pic>
      <p:pic>
        <p:nvPicPr>
          <p:cNvPr id="47" name="Imagen 46">
            <a:extLst>
              <a:ext uri="{FF2B5EF4-FFF2-40B4-BE49-F238E27FC236}">
                <a16:creationId xmlns:a16="http://schemas.microsoft.com/office/drawing/2014/main" xmlns="" id="{0BD38490-79B9-E727-5D36-15B3A481B9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354" y="1587339"/>
            <a:ext cx="3024909" cy="2643909"/>
          </a:xfrm>
          <a:prstGeom prst="rect">
            <a:avLst/>
          </a:prstGeom>
        </p:spPr>
      </p:pic>
      <p:sp>
        <p:nvSpPr>
          <p:cNvPr id="36" name="Rectangle 20">
            <a:extLst>
              <a:ext uri="{FF2B5EF4-FFF2-40B4-BE49-F238E27FC236}">
                <a16:creationId xmlns:a16="http://schemas.microsoft.com/office/drawing/2014/main" xmlns="" id="{9044731C-8B48-6282-99D0-0C3CC2B313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914" y="2684694"/>
            <a:ext cx="1686486" cy="116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MX" sz="1500" b="1" dirty="0">
                <a:solidFill>
                  <a:srgbClr val="562C80"/>
                </a:solidFill>
                <a:cs typeface="Arial" panose="020B0604020202020204" pitchFamily="34" charset="0"/>
              </a:rPr>
              <a:t>Otras instancias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MX" sz="1500" b="1" dirty="0">
                <a:solidFill>
                  <a:srgbClr val="562C80"/>
                </a:solidFill>
                <a:cs typeface="Arial" panose="020B0604020202020204" pitchFamily="34" charset="0"/>
              </a:rPr>
              <a:t>públicas, privadas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MX" sz="1500" b="1" dirty="0">
                <a:solidFill>
                  <a:srgbClr val="562C80"/>
                </a:solidFill>
                <a:cs typeface="Arial" panose="020B0604020202020204" pitchFamily="34" charset="0"/>
              </a:rPr>
              <a:t>o civiles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MX" altLang="es-MX" sz="1500" b="1" dirty="0">
              <a:solidFill>
                <a:srgbClr val="562C80"/>
              </a:solidFill>
              <a:cs typeface="Arial" panose="020B0604020202020204" pitchFamily="34" charset="0"/>
            </a:endParaRPr>
          </a:p>
        </p:txBody>
      </p:sp>
      <p:sp>
        <p:nvSpPr>
          <p:cNvPr id="37" name="AutoShape 21">
            <a:extLst>
              <a:ext uri="{FF2B5EF4-FFF2-40B4-BE49-F238E27FC236}">
                <a16:creationId xmlns:a16="http://schemas.microsoft.com/office/drawing/2014/main" xmlns="" id="{0A39FF58-6BDA-4684-A465-2B3E4DE392B0}"/>
              </a:ext>
            </a:extLst>
          </p:cNvPr>
          <p:cNvSpPr>
            <a:spLocks noChangeArrowheads="1"/>
          </p:cNvSpPr>
          <p:nvPr/>
        </p:nvSpPr>
        <p:spPr bwMode="auto">
          <a:xfrm rot="2474802">
            <a:off x="2368156" y="3890431"/>
            <a:ext cx="762000" cy="381000"/>
          </a:xfrm>
          <a:prstGeom prst="leftRightArrow">
            <a:avLst>
              <a:gd name="adj1" fmla="val 50000"/>
              <a:gd name="adj2" fmla="val 40000"/>
            </a:avLst>
          </a:prstGeom>
          <a:solidFill>
            <a:srgbClr val="562C80"/>
          </a:solidFill>
          <a:ln w="9525">
            <a:solidFill>
              <a:srgbClr val="562C8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MX" altLang="es-MX" sz="1400">
              <a:ln>
                <a:solidFill>
                  <a:srgbClr val="562C80"/>
                </a:solidFill>
              </a:ln>
              <a:solidFill>
                <a:srgbClr val="562C8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" name="AutoShape 22">
            <a:extLst>
              <a:ext uri="{FF2B5EF4-FFF2-40B4-BE49-F238E27FC236}">
                <a16:creationId xmlns:a16="http://schemas.microsoft.com/office/drawing/2014/main" xmlns="" id="{13E48EF5-E594-E4AB-6BE5-FD8E4F9C8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6860" y="2552649"/>
            <a:ext cx="457200" cy="1524000"/>
          </a:xfrm>
          <a:prstGeom prst="upDownArrow">
            <a:avLst>
              <a:gd name="adj1" fmla="val 50000"/>
              <a:gd name="adj2" fmla="val 66667"/>
            </a:avLst>
          </a:prstGeom>
          <a:solidFill>
            <a:srgbClr val="562C80"/>
          </a:solidFill>
          <a:ln w="9525">
            <a:solidFill>
              <a:srgbClr val="562C8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MX" altLang="es-MX" sz="1400">
              <a:ln>
                <a:solidFill>
                  <a:srgbClr val="562C80"/>
                </a:solidFill>
              </a:ln>
              <a:solidFill>
                <a:srgbClr val="562C8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" name="AutoShape 23">
            <a:extLst>
              <a:ext uri="{FF2B5EF4-FFF2-40B4-BE49-F238E27FC236}">
                <a16:creationId xmlns:a16="http://schemas.microsoft.com/office/drawing/2014/main" xmlns="" id="{9A829B3F-6092-01C2-5B2C-BFEC13E33906}"/>
              </a:ext>
            </a:extLst>
          </p:cNvPr>
          <p:cNvSpPr>
            <a:spLocks noChangeArrowheads="1"/>
          </p:cNvSpPr>
          <p:nvPr/>
        </p:nvSpPr>
        <p:spPr bwMode="auto">
          <a:xfrm rot="3419378">
            <a:off x="4350543" y="2933629"/>
            <a:ext cx="381000" cy="2133600"/>
          </a:xfrm>
          <a:prstGeom prst="upDownArrow">
            <a:avLst>
              <a:gd name="adj1" fmla="val 50000"/>
              <a:gd name="adj2" fmla="val 112000"/>
            </a:avLst>
          </a:prstGeom>
          <a:solidFill>
            <a:srgbClr val="562C80"/>
          </a:solidFill>
          <a:ln w="9525">
            <a:solidFill>
              <a:srgbClr val="562C80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MX" altLang="es-MX" sz="2400">
              <a:ln>
                <a:solidFill>
                  <a:srgbClr val="562C80"/>
                </a:solidFill>
              </a:ln>
              <a:solidFill>
                <a:srgbClr val="562C8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" name="AutoShape 24">
            <a:extLst>
              <a:ext uri="{FF2B5EF4-FFF2-40B4-BE49-F238E27FC236}">
                <a16:creationId xmlns:a16="http://schemas.microsoft.com/office/drawing/2014/main" xmlns="" id="{B9F5AF26-4171-E07C-B671-DAA22EFCB2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5367" y="4905288"/>
            <a:ext cx="838200" cy="533400"/>
          </a:xfrm>
          <a:prstGeom prst="rightArrow">
            <a:avLst>
              <a:gd name="adj1" fmla="val 50000"/>
              <a:gd name="adj2" fmla="val 39286"/>
            </a:avLst>
          </a:prstGeom>
          <a:solidFill>
            <a:srgbClr val="562C80"/>
          </a:solidFill>
          <a:ln w="9525">
            <a:solidFill>
              <a:srgbClr val="562C8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MX" altLang="es-MX" sz="1400">
              <a:ln>
                <a:solidFill>
                  <a:srgbClr val="562C80"/>
                </a:solidFill>
              </a:ln>
              <a:solidFill>
                <a:srgbClr val="562C8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" name="Rectangle 25">
            <a:extLst>
              <a:ext uri="{FF2B5EF4-FFF2-40B4-BE49-F238E27FC236}">
                <a16:creationId xmlns:a16="http://schemas.microsoft.com/office/drawing/2014/main" xmlns="" id="{D32FC4D6-381E-14F2-D291-F8C6D761F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4263" y="2676265"/>
            <a:ext cx="4330283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numCol="2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71450" indent="-171450">
              <a:spcBef>
                <a:spcPct val="0"/>
              </a:spcBef>
              <a:buClr>
                <a:srgbClr val="562C80"/>
              </a:buClr>
              <a:buSzTx/>
              <a:buFont typeface="Arial" panose="020B0604020202020204" pitchFamily="34" charset="0"/>
              <a:buChar char="•"/>
            </a:pPr>
            <a:r>
              <a:rPr lang="es-ES_tradnl" altLang="es-MX" sz="1600" dirty="0">
                <a:cs typeface="Arial" panose="020B0604020202020204" pitchFamily="34" charset="0"/>
              </a:rPr>
              <a:t>  Creado por el cabildo o ley del congreso local a iniciativa del ayuntamiento</a:t>
            </a:r>
          </a:p>
          <a:p>
            <a:pPr marL="171450" indent="-171450">
              <a:spcBef>
                <a:spcPct val="0"/>
              </a:spcBef>
              <a:buClr>
                <a:srgbClr val="562C80"/>
              </a:buClr>
              <a:buSzTx/>
              <a:buFont typeface="Arial" panose="020B0604020202020204" pitchFamily="34" charset="0"/>
              <a:buChar char="•"/>
            </a:pPr>
            <a:endParaRPr lang="es-ES_tradnl" altLang="es-MX" sz="1600" dirty="0">
              <a:cs typeface="Arial" panose="020B0604020202020204" pitchFamily="34" charset="0"/>
            </a:endParaRPr>
          </a:p>
          <a:p>
            <a:pPr marL="171450" indent="-171450">
              <a:spcBef>
                <a:spcPct val="0"/>
              </a:spcBef>
              <a:buClr>
                <a:srgbClr val="562C80"/>
              </a:buClr>
              <a:buSzTx/>
              <a:buFont typeface="Arial" panose="020B0604020202020204" pitchFamily="34" charset="0"/>
              <a:buChar char="•"/>
            </a:pPr>
            <a:r>
              <a:rPr lang="es-ES" altLang="es-MX" sz="1600" dirty="0">
                <a:cs typeface="Arial" panose="020B0604020202020204" pitchFamily="34" charset="0"/>
              </a:rPr>
              <a:t>  Es un órgano independiente de la estructura del ayuntamiento</a:t>
            </a:r>
          </a:p>
          <a:p>
            <a:pPr marL="171450" indent="-171450">
              <a:spcBef>
                <a:spcPct val="0"/>
              </a:spcBef>
              <a:buClr>
                <a:srgbClr val="562C80"/>
              </a:buClr>
              <a:buSzTx/>
              <a:buFont typeface="Arial" panose="020B0604020202020204" pitchFamily="34" charset="0"/>
              <a:buChar char="•"/>
            </a:pPr>
            <a:endParaRPr lang="es-ES" altLang="es-MX" sz="1600" dirty="0">
              <a:cs typeface="Arial" panose="020B0604020202020204" pitchFamily="34" charset="0"/>
            </a:endParaRPr>
          </a:p>
          <a:p>
            <a:pPr marL="171450" indent="-171450">
              <a:spcBef>
                <a:spcPct val="0"/>
              </a:spcBef>
              <a:buClr>
                <a:srgbClr val="562C80"/>
              </a:buClr>
              <a:buSzTx/>
              <a:buFont typeface="Arial" panose="020B0604020202020204" pitchFamily="34" charset="0"/>
              <a:buChar char="•"/>
            </a:pPr>
            <a:r>
              <a:rPr lang="es-ES" altLang="es-MX" sz="1600" dirty="0">
                <a:cs typeface="Arial" panose="020B0604020202020204" pitchFamily="34" charset="0"/>
              </a:rPr>
              <a:t> Tiene personalidad jurídica propia</a:t>
            </a:r>
          </a:p>
          <a:p>
            <a:pPr marL="171450" indent="-171450">
              <a:spcBef>
                <a:spcPct val="0"/>
              </a:spcBef>
              <a:buClr>
                <a:srgbClr val="562C80"/>
              </a:buClr>
              <a:buSzTx/>
              <a:buFont typeface="Arial" panose="020B0604020202020204" pitchFamily="34" charset="0"/>
              <a:buChar char="•"/>
            </a:pPr>
            <a:endParaRPr lang="es-ES" altLang="es-MX" sz="1600" dirty="0">
              <a:cs typeface="Arial" panose="020B0604020202020204" pitchFamily="34" charset="0"/>
            </a:endParaRPr>
          </a:p>
          <a:p>
            <a:pPr marL="171450" indent="-171450">
              <a:spcBef>
                <a:spcPct val="0"/>
              </a:spcBef>
              <a:buClr>
                <a:srgbClr val="562C80"/>
              </a:buClr>
              <a:buSzTx/>
              <a:buFont typeface="Arial" panose="020B0604020202020204" pitchFamily="34" charset="0"/>
              <a:buChar char="•"/>
            </a:pPr>
            <a:r>
              <a:rPr lang="es-ES" altLang="es-MX" sz="1600" dirty="0">
                <a:cs typeface="Arial" panose="020B0604020202020204" pitchFamily="34" charset="0"/>
              </a:rPr>
              <a:t> Puede obtener financiamiento de diversas instancias</a:t>
            </a:r>
          </a:p>
          <a:p>
            <a:pPr marL="171450" indent="-171450">
              <a:spcBef>
                <a:spcPct val="0"/>
              </a:spcBef>
              <a:buClr>
                <a:srgbClr val="562C80"/>
              </a:buClr>
              <a:buSzTx/>
              <a:buFont typeface="Arial" panose="020B0604020202020204" pitchFamily="34" charset="0"/>
              <a:buChar char="•"/>
            </a:pPr>
            <a:endParaRPr lang="es-ES" altLang="es-MX" sz="1600" dirty="0">
              <a:cs typeface="Arial" panose="020B0604020202020204" pitchFamily="34" charset="0"/>
            </a:endParaRPr>
          </a:p>
          <a:p>
            <a:pPr marL="171450" indent="-171450">
              <a:spcBef>
                <a:spcPct val="0"/>
              </a:spcBef>
              <a:buClr>
                <a:srgbClr val="562C80"/>
              </a:buClr>
              <a:buSzTx/>
              <a:buFont typeface="Arial" panose="020B0604020202020204" pitchFamily="34" charset="0"/>
              <a:buChar char="•"/>
            </a:pPr>
            <a:r>
              <a:rPr lang="es-ES" altLang="es-MX" sz="1600" dirty="0">
                <a:cs typeface="Arial" panose="020B0604020202020204" pitchFamily="34" charset="0"/>
              </a:rPr>
              <a:t> Tiene un presupuesto asignado</a:t>
            </a:r>
          </a:p>
          <a:p>
            <a:pPr marL="171450" indent="-171450">
              <a:spcBef>
                <a:spcPct val="0"/>
              </a:spcBef>
              <a:buClr>
                <a:srgbClr val="562C80"/>
              </a:buClr>
              <a:buSzTx/>
              <a:buFont typeface="Arial" panose="020B0604020202020204" pitchFamily="34" charset="0"/>
              <a:buChar char="•"/>
            </a:pPr>
            <a:endParaRPr lang="es-ES" altLang="es-MX" sz="1600" dirty="0">
              <a:cs typeface="Arial" panose="020B0604020202020204" pitchFamily="34" charset="0"/>
            </a:endParaRPr>
          </a:p>
        </p:txBody>
      </p:sp>
      <p:sp>
        <p:nvSpPr>
          <p:cNvPr id="48" name="Text Box 5">
            <a:extLst>
              <a:ext uri="{FF2B5EF4-FFF2-40B4-BE49-F238E27FC236}">
                <a16:creationId xmlns:a16="http://schemas.microsoft.com/office/drawing/2014/main" xmlns="" id="{0397B9E4-D983-EA0D-E922-C8640F058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6192" y="2755606"/>
            <a:ext cx="137251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400" b="1" dirty="0">
                <a:solidFill>
                  <a:srgbClr val="562C80"/>
                </a:solidFill>
                <a:cs typeface="Arial" panose="020B0604020202020204" pitchFamily="34" charset="0"/>
              </a:rPr>
              <a:t>Ayuntamiento</a:t>
            </a:r>
            <a:endParaRPr lang="es-ES" altLang="es-MX" sz="1400" b="1" dirty="0">
              <a:solidFill>
                <a:srgbClr val="562C80"/>
              </a:solidFill>
              <a:cs typeface="Arial" panose="020B0604020202020204" pitchFamily="34" charset="0"/>
            </a:endParaRPr>
          </a:p>
        </p:txBody>
      </p:sp>
      <p:sp>
        <p:nvSpPr>
          <p:cNvPr id="49" name="Text Box 5">
            <a:extLst>
              <a:ext uri="{FF2B5EF4-FFF2-40B4-BE49-F238E27FC236}">
                <a16:creationId xmlns:a16="http://schemas.microsoft.com/office/drawing/2014/main" xmlns="" id="{A6CAF22C-8F4B-A15A-00A0-EACA7076C0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3818" y="4966647"/>
            <a:ext cx="12127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2400" b="1" dirty="0">
                <a:solidFill>
                  <a:srgbClr val="562C80"/>
                </a:solidFill>
                <a:cs typeface="Arial" panose="020B0604020202020204" pitchFamily="34" charset="0"/>
              </a:rPr>
              <a:t>SMDIF</a:t>
            </a:r>
            <a:endParaRPr lang="es-ES" altLang="es-MX" sz="2400" b="1" dirty="0">
              <a:solidFill>
                <a:srgbClr val="562C80"/>
              </a:solidFill>
              <a:cs typeface="Arial" panose="020B0604020202020204" pitchFamily="34" charset="0"/>
            </a:endParaRPr>
          </a:p>
        </p:txBody>
      </p:sp>
      <p:sp>
        <p:nvSpPr>
          <p:cNvPr id="50" name="Text Box 5">
            <a:extLst>
              <a:ext uri="{FF2B5EF4-FFF2-40B4-BE49-F238E27FC236}">
                <a16:creationId xmlns:a16="http://schemas.microsoft.com/office/drawing/2014/main" xmlns="" id="{4A543785-1615-9E1C-BB7D-7C9EF2FBD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5331" y="1672187"/>
            <a:ext cx="182682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ClrTx/>
              <a:buSzTx/>
              <a:buFontTx/>
              <a:buNone/>
            </a:pPr>
            <a:r>
              <a:rPr lang="es-MX" altLang="es-MX" sz="1500" b="1" dirty="0">
                <a:solidFill>
                  <a:srgbClr val="562C80"/>
                </a:solidFill>
                <a:cs typeface="Arial" panose="020B0604020202020204" pitchFamily="34" charset="0"/>
              </a:rPr>
              <a:t>Sistemas DIF</a:t>
            </a:r>
            <a:endParaRPr lang="es-ES" altLang="es-MX" sz="1500" b="1" dirty="0">
              <a:solidFill>
                <a:srgbClr val="562C80"/>
              </a:solidFill>
              <a:cs typeface="Arial" panose="020B0604020202020204" pitchFamily="34" charset="0"/>
            </a:endParaRPr>
          </a:p>
        </p:txBody>
      </p:sp>
      <p:sp>
        <p:nvSpPr>
          <p:cNvPr id="51" name="Text Box 5">
            <a:extLst>
              <a:ext uri="{FF2B5EF4-FFF2-40B4-BE49-F238E27FC236}">
                <a16:creationId xmlns:a16="http://schemas.microsoft.com/office/drawing/2014/main" xmlns="" id="{62506F64-4224-060C-B71E-1555E6FA8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1831" y="1957697"/>
            <a:ext cx="2431678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ClrTx/>
              <a:buSzTx/>
              <a:buFontTx/>
              <a:buNone/>
            </a:pPr>
            <a:r>
              <a:rPr lang="es-MX" altLang="es-MX" sz="1500" b="1" dirty="0">
                <a:solidFill>
                  <a:srgbClr val="562C80"/>
                </a:solidFill>
                <a:cs typeface="Arial" panose="020B0604020202020204" pitchFamily="34" charset="0"/>
              </a:rPr>
              <a:t>Nacional y Estatal</a:t>
            </a:r>
            <a:endParaRPr lang="es-ES" altLang="es-MX" sz="1500" b="1" dirty="0">
              <a:solidFill>
                <a:srgbClr val="562C80"/>
              </a:solidFill>
              <a:cs typeface="Arial" panose="020B0604020202020204" pitchFamily="34" charset="0"/>
            </a:endParaRPr>
          </a:p>
        </p:txBody>
      </p:sp>
      <p:sp>
        <p:nvSpPr>
          <p:cNvPr id="52" name="Text Box 5">
            <a:extLst>
              <a:ext uri="{FF2B5EF4-FFF2-40B4-BE49-F238E27FC236}">
                <a16:creationId xmlns:a16="http://schemas.microsoft.com/office/drawing/2014/main" xmlns="" id="{6D4D12CC-0195-371F-0D7E-2227C04041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1420" y="4929853"/>
            <a:ext cx="137251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ClrTx/>
              <a:buSzTx/>
              <a:buFontTx/>
              <a:buNone/>
            </a:pPr>
            <a:r>
              <a:rPr lang="es-MX" altLang="es-MX" sz="1400" b="1" dirty="0">
                <a:solidFill>
                  <a:srgbClr val="562C80"/>
                </a:solidFill>
                <a:cs typeface="Arial" panose="020B0604020202020204" pitchFamily="34" charset="0"/>
              </a:rPr>
              <a:t>Población</a:t>
            </a:r>
          </a:p>
          <a:p>
            <a:pPr algn="ctr" eaLnBrk="1" hangingPunct="1">
              <a:spcBef>
                <a:spcPts val="0"/>
              </a:spcBef>
              <a:buClrTx/>
              <a:buSzTx/>
              <a:buFontTx/>
              <a:buNone/>
            </a:pPr>
            <a:r>
              <a:rPr lang="es-MX" altLang="es-MX" sz="1400" b="1" dirty="0">
                <a:solidFill>
                  <a:srgbClr val="562C80"/>
                </a:solidFill>
                <a:cs typeface="Arial" panose="020B0604020202020204" pitchFamily="34" charset="0"/>
              </a:rPr>
              <a:t>Objetivo</a:t>
            </a:r>
            <a:endParaRPr lang="es-ES" altLang="es-MX" sz="1400" b="1" dirty="0">
              <a:solidFill>
                <a:srgbClr val="562C80"/>
              </a:solidFill>
              <a:cs typeface="Arial" panose="020B0604020202020204" pitchFamily="34" charset="0"/>
            </a:endParaRPr>
          </a:p>
        </p:txBody>
      </p:sp>
      <p:sp>
        <p:nvSpPr>
          <p:cNvPr id="53" name="Text Box 22">
            <a:extLst>
              <a:ext uri="{FF2B5EF4-FFF2-40B4-BE49-F238E27FC236}">
                <a16:creationId xmlns:a16="http://schemas.microsoft.com/office/drawing/2014/main" xmlns="" id="{770699E2-AC67-08F2-9143-E3A675FC85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0209" y="667979"/>
            <a:ext cx="67222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es-MX" sz="2400" b="1" dirty="0">
                <a:solidFill>
                  <a:srgbClr val="562C8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ORGANISMO DESCENTRALIZADO</a:t>
            </a:r>
          </a:p>
        </p:txBody>
      </p:sp>
    </p:spTree>
    <p:extLst>
      <p:ext uri="{BB962C8B-B14F-4D97-AF65-F5344CB8AC3E}">
        <p14:creationId xmlns:p14="http://schemas.microsoft.com/office/powerpoint/2010/main" val="3615949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90">
            <a:extLst>
              <a:ext uri="{FF2B5EF4-FFF2-40B4-BE49-F238E27FC236}">
                <a16:creationId xmlns:a16="http://schemas.microsoft.com/office/drawing/2014/main" xmlns="" id="{006A3C5E-C398-0A1E-8B42-496C762E3E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099930"/>
              </p:ext>
            </p:extLst>
          </p:nvPr>
        </p:nvGraphicFramePr>
        <p:xfrm>
          <a:off x="1550504" y="1736033"/>
          <a:ext cx="8578849" cy="447447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9187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413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187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075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s-MX" altLang="es-MX" sz="1400" b="1" u="none" strike="noStrike" cap="none" normalizeH="0" baseline="0" dirty="0">
                        <a:ln>
                          <a:noFill/>
                        </a:ln>
                        <a:solidFill>
                          <a:srgbClr val="562C8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s-MX" altLang="es-MX" sz="1400" b="1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UNIDAD ADMINISTRATIVA</a:t>
                      </a:r>
                      <a:endParaRPr kumimoji="0" lang="es-ES" altLang="es-MX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562C8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s-MX" altLang="es-MX" sz="1400" b="1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Ó</a:t>
                      </a:r>
                      <a:r>
                        <a:rPr kumimoji="0" lang="es-MX" altLang="es-MX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RGANO </a:t>
                      </a:r>
                      <a:r>
                        <a:rPr kumimoji="0" lang="es-MX" altLang="es-MX" sz="1400" b="1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DESCONCENTRADO</a:t>
                      </a:r>
                      <a:endParaRPr kumimoji="0" lang="es-ES" altLang="es-MX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562C8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s-MX" altLang="es-MX" sz="1400" b="1" u="none" strike="noStrike" cap="none" normalizeH="0" baseline="0" dirty="0">
                          <a:ln>
                            <a:noFill/>
                          </a:ln>
                          <a:solidFill>
                            <a:srgbClr val="562C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ORGANISMO DESCENTRALIZADO</a:t>
                      </a:r>
                      <a:endParaRPr kumimoji="0" lang="es-ES" altLang="es-MX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562C8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977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Creado por acuerdo de cabildo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Asume las funciones, que el ayuntamiento le asigne y que son de carácter aplicativo.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tiene facultad de decisión.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Depende de las resoluciones de cabildo y del presidente municipal.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 parte de la estructura orgánica municipal.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 titular lo asigna el presidente municipal.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El personal y recursos le son asignados por el presidente municipal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Requiere autorización para llevar a cabo acciones y programas de asistencia al municipio.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 administrado por la tesorería del ayuntamiento.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endParaRPr kumimoji="0" lang="es-ES" altLang="es-MX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0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Creado por acuerdo de cabildo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 les transfiere funciones de un órgano central, a funcionarios o unidades administrativas distributivas en diversas comunidades del municipio.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Dependen del presidente municipal o del órgano administrativo que este designe.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Sus competencias se derivan de las facultades de la administración central.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Cuentan con autonomía técnica.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 propósito es tener un mayor acercamiento entre la administración pública y la ciudadanía.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 le transfieren recursos y apoyos administrativos.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Continua dependiendo de las decisiones del presidente municipal.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cuenta con personalidad jurídica y patrimonio propio.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endParaRPr kumimoji="0" lang="es-ES" altLang="es-MX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0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Creado por el ayuntamiento o decreto del ejecutivo estatal o ley del congreso local a iniciativa del ayuntamiento de acuerdo al régimen jurídico de cada estado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Es un organismo autónomo con personalidad jurídica y administración propio, para cumplir una función específica y en un territorio determinado, es decir, por región o por servicio.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Autonomía financiera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 estructura orgánica es la siguiente: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Tx/>
                        <a:buChar char="•"/>
                        <a:tabLst/>
                      </a:pPr>
                      <a:r>
                        <a:rPr kumimoji="0" lang="es-MX" altLang="es-MX" sz="11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Junta de gobierno, dirección general, Áreas operativas</a:t>
                      </a:r>
                      <a:endParaRPr kumimoji="0" lang="es-ES" altLang="es-MX" sz="1100" b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2C80"/>
                        </a:buClr>
                        <a:buSzPct val="75000"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es-ES" altLang="es-MX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Text Box 193">
            <a:extLst>
              <a:ext uri="{FF2B5EF4-FFF2-40B4-BE49-F238E27FC236}">
                <a16:creationId xmlns:a16="http://schemas.microsoft.com/office/drawing/2014/main" xmlns="" id="{4851DF51-CCA8-B12E-10C8-8EEC4BB58F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1269" y="832367"/>
            <a:ext cx="71294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600" b="1" dirty="0">
                <a:solidFill>
                  <a:srgbClr val="562C8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IDENTIFICA LA NATURALEZA JURIDICO-ADMINISTRATIVA EN LA QUE OPERA EL SMDIF DEL MUNICIPIO DE: ________________</a:t>
            </a:r>
            <a:endParaRPr lang="es-ES" altLang="es-MX" sz="1600" b="1" dirty="0">
              <a:solidFill>
                <a:srgbClr val="562C80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2" name="Text Box 195">
            <a:extLst>
              <a:ext uri="{FF2B5EF4-FFF2-40B4-BE49-F238E27FC236}">
                <a16:creationId xmlns:a16="http://schemas.microsoft.com/office/drawing/2014/main" xmlns="" id="{F0FAC73D-86F3-BADD-217A-8CE75AF96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8226" y="5757586"/>
            <a:ext cx="17668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800" b="1" dirty="0">
                <a:solidFill>
                  <a:srgbClr val="A2195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MOTIVO: </a:t>
            </a:r>
            <a:endParaRPr lang="es-ES" altLang="es-MX" sz="1800" b="1" dirty="0">
              <a:solidFill>
                <a:srgbClr val="A2195E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xmlns="" id="{8997AFFB-0010-4EED-D0B3-93A5FE41129A}"/>
              </a:ext>
            </a:extLst>
          </p:cNvPr>
          <p:cNvCxnSpPr/>
          <p:nvPr/>
        </p:nvCxnSpPr>
        <p:spPr>
          <a:xfrm>
            <a:off x="1378226" y="2279374"/>
            <a:ext cx="9289774" cy="0"/>
          </a:xfrm>
          <a:prstGeom prst="line">
            <a:avLst/>
          </a:prstGeom>
          <a:ln>
            <a:solidFill>
              <a:srgbClr val="562C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xmlns="" id="{8BE15D53-F40D-0334-BC02-611AA3C4C737}"/>
              </a:ext>
            </a:extLst>
          </p:cNvPr>
          <p:cNvCxnSpPr/>
          <p:nvPr/>
        </p:nvCxnSpPr>
        <p:spPr>
          <a:xfrm>
            <a:off x="4452730" y="1789041"/>
            <a:ext cx="0" cy="41532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xmlns="" id="{0E85E943-CD69-58D8-47EA-57B5A42B0C03}"/>
              </a:ext>
            </a:extLst>
          </p:cNvPr>
          <p:cNvCxnSpPr/>
          <p:nvPr/>
        </p:nvCxnSpPr>
        <p:spPr>
          <a:xfrm>
            <a:off x="7195930" y="1789041"/>
            <a:ext cx="0" cy="41532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18375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CEB74950-D03A-9ED4-5E58-5DEAFD7040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012" y="1901050"/>
            <a:ext cx="2402840" cy="3506470"/>
          </a:xfrm>
          <a:prstGeom prst="rect">
            <a:avLst/>
          </a:prstGeom>
        </p:spPr>
      </p:pic>
      <p:sp>
        <p:nvSpPr>
          <p:cNvPr id="2" name="Text Box 5">
            <a:extLst>
              <a:ext uri="{FF2B5EF4-FFF2-40B4-BE49-F238E27FC236}">
                <a16:creationId xmlns:a16="http://schemas.microsoft.com/office/drawing/2014/main" xmlns="" id="{52792845-BE25-C2FC-A9C1-9C402EF03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7830" y="2643245"/>
            <a:ext cx="1764816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400" b="1" dirty="0">
                <a:cs typeface="Arial" panose="020B0604020202020204" pitchFamily="34" charset="0"/>
              </a:rPr>
              <a:t>Reformas a la Ley de Asistencia Social 18 de mayo del 2005 y continúan vigentes en la reforma de la ley de Asistencia Social del 28 de Sept.2022.</a:t>
            </a:r>
            <a:endParaRPr lang="es-ES" altLang="es-MX" sz="1400" b="1" dirty="0">
              <a:cs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xmlns="" id="{BB419AA6-75E2-AF64-441D-FB64E41736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4062" y="1112981"/>
            <a:ext cx="4826000" cy="463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800" b="1" dirty="0">
                <a:solidFill>
                  <a:srgbClr val="562C80"/>
                </a:solidFill>
                <a:cs typeface="Arial" panose="020B0604020202020204" pitchFamily="34" charset="0"/>
              </a:rPr>
              <a:t>CAPITULO VI ART. 26.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400" dirty="0">
                <a:cs typeface="Arial" panose="020B0604020202020204" pitchFamily="34" charset="0"/>
              </a:rPr>
              <a:t>En cada uno de los municipios del estado se creara un OPD denominado Sistema Municipal para el Desarrollo Integral de la Familia.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800" b="1" dirty="0">
                <a:solidFill>
                  <a:srgbClr val="562C80"/>
                </a:solidFill>
                <a:cs typeface="Arial" panose="020B0604020202020204" pitchFamily="34" charset="0"/>
              </a:rPr>
              <a:t>CAPITULO II ART. 33.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400" dirty="0">
                <a:cs typeface="Arial" panose="020B0604020202020204" pitchFamily="34" charset="0"/>
              </a:rPr>
              <a:t>El gobierno y administración del organismo estará a cargo de los órganos técnicos-administrativos siguientes: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800" b="1" dirty="0">
                <a:solidFill>
                  <a:srgbClr val="562C80"/>
                </a:solidFill>
                <a:cs typeface="Arial" panose="020B0604020202020204" pitchFamily="34" charset="0"/>
              </a:rPr>
              <a:t>I  UNA JUNTA DE GOBIERNO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800" b="1" dirty="0">
                <a:solidFill>
                  <a:srgbClr val="562C80"/>
                </a:solidFill>
                <a:cs typeface="Arial" panose="020B0604020202020204" pitchFamily="34" charset="0"/>
              </a:rPr>
              <a:t>II UNA DIRECCIÓN GENERAL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400" dirty="0">
                <a:cs typeface="Arial" panose="020B0604020202020204" pitchFamily="34" charset="0"/>
              </a:rPr>
              <a:t>Artículo 34. La junta de gobierno será el órgano de autoridad del organismo, el cual estará integrado de la siguiente manera.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MX" altLang="es-MX" sz="1800" b="1" dirty="0">
                <a:solidFill>
                  <a:srgbClr val="562C80"/>
                </a:solidFill>
                <a:cs typeface="Arial" panose="020B0604020202020204" pitchFamily="34" charset="0"/>
              </a:rPr>
              <a:t>I UN PRESIDENTE QUE SERÁ EL PRESIDENTE DEL MUNICIPIO, SU CÓNYUGE O A QUIEN AQUEL DESIGNE</a:t>
            </a:r>
            <a:endParaRPr lang="es-ES" altLang="es-MX" sz="1800" b="1" dirty="0">
              <a:solidFill>
                <a:srgbClr val="562C80"/>
              </a:solidFill>
              <a:cs typeface="Arial" panose="020B0604020202020204" pitchFamily="34" charset="0"/>
            </a:endParaRPr>
          </a:p>
        </p:txBody>
      </p:sp>
      <p:sp>
        <p:nvSpPr>
          <p:cNvPr id="5" name="AutoShape 10">
            <a:extLst>
              <a:ext uri="{FF2B5EF4-FFF2-40B4-BE49-F238E27FC236}">
                <a16:creationId xmlns:a16="http://schemas.microsoft.com/office/drawing/2014/main" xmlns="" id="{DC24F073-781C-D373-F81F-55B8EEFC5639}"/>
              </a:ext>
            </a:extLst>
          </p:cNvPr>
          <p:cNvSpPr>
            <a:spLocks/>
          </p:cNvSpPr>
          <p:nvPr/>
        </p:nvSpPr>
        <p:spPr bwMode="auto">
          <a:xfrm>
            <a:off x="4560670" y="1526612"/>
            <a:ext cx="647700" cy="3743325"/>
          </a:xfrm>
          <a:prstGeom prst="leftBrace">
            <a:avLst>
              <a:gd name="adj1" fmla="val 48162"/>
              <a:gd name="adj2" fmla="val 50000"/>
            </a:avLst>
          </a:prstGeom>
          <a:ln w="76200">
            <a:solidFill>
              <a:srgbClr val="A2195E"/>
            </a:solidFill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MX" altLang="es-MX" sz="14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184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995</Words>
  <Application>Microsoft Office PowerPoint</Application>
  <PresentationFormat>Panorámica</PresentationFormat>
  <Paragraphs>127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9" baseType="lpstr">
      <vt:lpstr>Aptos</vt:lpstr>
      <vt:lpstr>Aptos Display</vt:lpstr>
      <vt:lpstr>Arial</vt:lpstr>
      <vt:lpstr>Arial Black</vt:lpstr>
      <vt:lpstr>Times New Roman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Área Diseño</dc:creator>
  <cp:lastModifiedBy>Cuenta Microsoft</cp:lastModifiedBy>
  <cp:revision>9</cp:revision>
  <dcterms:created xsi:type="dcterms:W3CDTF">2024-07-16T15:54:00Z</dcterms:created>
  <dcterms:modified xsi:type="dcterms:W3CDTF">2024-10-01T06:12:15Z</dcterms:modified>
</cp:coreProperties>
</file>