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70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63" r:id="rId21"/>
    <p:sldId id="290" r:id="rId22"/>
    <p:sldId id="291" r:id="rId2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2C80"/>
    <a:srgbClr val="BF9A61"/>
    <a:srgbClr val="A2195E"/>
    <a:srgbClr val="D1B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415293465389207E-2"/>
          <c:y val="0.25488242997031496"/>
          <c:w val="0.90958470653461099"/>
          <c:h val="0.524689108433543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'Observaciones (2)'!$C$8</c:f>
              <c:strCache>
                <c:ptCount val="1"/>
                <c:pt idx="0">
                  <c:v>ASISTENCIA ALIMENTARIA Y NUTRICIÓN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(2)'!$C$9:$C$69</c:f>
            </c:numRef>
          </c:val>
          <c:extLst>
            <c:ext xmlns:c16="http://schemas.microsoft.com/office/drawing/2014/chart" uri="{C3380CC4-5D6E-409C-BE32-E72D297353CC}">
              <c16:uniqueId val="{00000000-2BB4-492E-9CE9-F39CB7ABDA81}"/>
            </c:ext>
          </c:extLst>
        </c:ser>
        <c:ser>
          <c:idx val="1"/>
          <c:order val="1"/>
          <c:tx>
            <c:strRef>
              <c:f>'Observaciones (2)'!$D$8</c:f>
              <c:strCache>
                <c:ptCount val="1"/>
                <c:pt idx="0">
                  <c:v>ATENCIÓN A POBLACION EN ESTADO DE VULNERABILIDAD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(2)'!$D$9:$D$69</c:f>
            </c:numRef>
          </c:val>
          <c:extLst>
            <c:ext xmlns:c16="http://schemas.microsoft.com/office/drawing/2014/chart" uri="{C3380CC4-5D6E-409C-BE32-E72D297353CC}">
              <c16:uniqueId val="{00000001-2BB4-492E-9CE9-F39CB7ABDA81}"/>
            </c:ext>
          </c:extLst>
        </c:ser>
        <c:ser>
          <c:idx val="2"/>
          <c:order val="2"/>
          <c:tx>
            <c:strRef>
              <c:f>'Observaciones (2)'!$E$8</c:f>
              <c:strCache>
                <c:ptCount val="1"/>
                <c:pt idx="0">
                  <c:v>UNIDAD ESPECIALIZADA CONTRA LA VIOLENCIA FAMILIA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(2)'!$E$9:$E$69</c:f>
            </c:numRef>
          </c:val>
          <c:extLst>
            <c:ext xmlns:c16="http://schemas.microsoft.com/office/drawing/2014/chart" uri="{C3380CC4-5D6E-409C-BE32-E72D297353CC}">
              <c16:uniqueId val="{00000002-2BB4-492E-9CE9-F39CB7ABDA81}"/>
            </c:ext>
          </c:extLst>
        </c:ser>
        <c:ser>
          <c:idx val="3"/>
          <c:order val="3"/>
          <c:tx>
            <c:strRef>
              <c:f>'Observaciones (2)'!$F$8</c:f>
              <c:strCache>
                <c:ptCount val="1"/>
                <c:pt idx="0">
                  <c:v>FOMENTO A LA SALUD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(2)'!$F$9:$F$69</c:f>
            </c:numRef>
          </c:val>
          <c:extLst>
            <c:ext xmlns:c16="http://schemas.microsoft.com/office/drawing/2014/chart" uri="{C3380CC4-5D6E-409C-BE32-E72D297353CC}">
              <c16:uniqueId val="{00000003-2BB4-492E-9CE9-F39CB7ABDA81}"/>
            </c:ext>
          </c:extLst>
        </c:ser>
        <c:ser>
          <c:idx val="4"/>
          <c:order val="4"/>
          <c:tx>
            <c:strRef>
              <c:f>'Observaciones (2)'!$G$8</c:f>
              <c:strCache>
                <c:ptCount val="1"/>
                <c:pt idx="0">
                  <c:v>PROTECCION Y ASISTENCIA JURÍDICA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(2)'!$G$9:$G$69</c:f>
            </c:numRef>
          </c:val>
          <c:extLst>
            <c:ext xmlns:c16="http://schemas.microsoft.com/office/drawing/2014/chart" uri="{C3380CC4-5D6E-409C-BE32-E72D297353CC}">
              <c16:uniqueId val="{00000004-2BB4-492E-9CE9-F39CB7ABDA81}"/>
            </c:ext>
          </c:extLst>
        </c:ser>
        <c:ser>
          <c:idx val="5"/>
          <c:order val="5"/>
          <c:tx>
            <c:strRef>
              <c:f>'Observaciones (2)'!$H$8</c:f>
              <c:strCache>
                <c:ptCount val="1"/>
                <c:pt idx="0">
                  <c:v>ATENCIÓN A PERSONAS CON DISCAPACIDAD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(2)'!$H$9:$H$69</c:f>
            </c:numRef>
          </c:val>
          <c:extLst>
            <c:ext xmlns:c16="http://schemas.microsoft.com/office/drawing/2014/chart" uri="{C3380CC4-5D6E-409C-BE32-E72D297353CC}">
              <c16:uniqueId val="{00000005-2BB4-492E-9CE9-F39CB7ABDA81}"/>
            </c:ext>
          </c:extLst>
        </c:ser>
        <c:ser>
          <c:idx val="6"/>
          <c:order val="6"/>
          <c:tx>
            <c:strRef>
              <c:f>'Observaciones (2)'!$I$8</c:f>
              <c:strCache>
                <c:ptCount val="1"/>
                <c:pt idx="0">
                  <c:v>CIERRE DE EJERCICIO DE LOS PROGRAMAS DE ASISTENCIA SOCIAL 2023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BB4-492E-9CE9-F39CB7ABDA81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BB4-492E-9CE9-F39CB7ABDA81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BB4-492E-9CE9-F39CB7ABDA81}"/>
              </c:ext>
            </c:extLst>
          </c:dPt>
          <c:dPt>
            <c:idx val="19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BB4-492E-9CE9-F39CB7ABDA81}"/>
              </c:ext>
            </c:extLst>
          </c:dPt>
          <c:dPt>
            <c:idx val="2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BB4-492E-9CE9-F39CB7ABDA81}"/>
              </c:ext>
            </c:extLst>
          </c:dPt>
          <c:dPt>
            <c:idx val="2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BB4-492E-9CE9-F39CB7ABDA81}"/>
              </c:ext>
            </c:extLst>
          </c:dPt>
          <c:dPt>
            <c:idx val="2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BB4-492E-9CE9-F39CB7ABDA81}"/>
              </c:ext>
            </c:extLst>
          </c:dPt>
          <c:dPt>
            <c:idx val="2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2BB4-492E-9CE9-F39CB7ABDA81}"/>
              </c:ext>
            </c:extLst>
          </c:dPt>
          <c:dPt>
            <c:idx val="3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2BB4-492E-9CE9-F39CB7ABDA81}"/>
              </c:ext>
            </c:extLst>
          </c:dPt>
          <c:dPt>
            <c:idx val="3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2BB4-492E-9CE9-F39CB7ABDA81}"/>
              </c:ext>
            </c:extLst>
          </c:dPt>
          <c:dPt>
            <c:idx val="3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2BB4-492E-9CE9-F39CB7ABDA81}"/>
              </c:ext>
            </c:extLst>
          </c:dPt>
          <c:dPt>
            <c:idx val="3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2BB4-492E-9CE9-F39CB7ABDA81}"/>
              </c:ext>
            </c:extLst>
          </c:dPt>
          <c:dPt>
            <c:idx val="3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2BB4-492E-9CE9-F39CB7ABDA81}"/>
              </c:ext>
            </c:extLst>
          </c:dPt>
          <c:dPt>
            <c:idx val="3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2BB4-492E-9CE9-F39CB7ABDA81}"/>
              </c:ext>
            </c:extLst>
          </c:dPt>
          <c:dPt>
            <c:idx val="3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2BB4-492E-9CE9-F39CB7ABDA81}"/>
              </c:ext>
            </c:extLst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2BB4-492E-9CE9-F39CB7ABDA81}"/>
              </c:ext>
            </c:extLst>
          </c:dPt>
          <c:dPt>
            <c:idx val="3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2BB4-492E-9CE9-F39CB7ABDA81}"/>
              </c:ext>
            </c:extLst>
          </c:dPt>
          <c:dPt>
            <c:idx val="3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9-2BB4-492E-9CE9-F39CB7ABDA81}"/>
              </c:ext>
            </c:extLst>
          </c:dPt>
          <c:dPt>
            <c:idx val="4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B-2BB4-492E-9CE9-F39CB7ABDA81}"/>
              </c:ext>
            </c:extLst>
          </c:dPt>
          <c:dPt>
            <c:idx val="4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2BB4-492E-9CE9-F39CB7ABDA81}"/>
              </c:ext>
            </c:extLst>
          </c:dPt>
          <c:dPt>
            <c:idx val="4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2BB4-492E-9CE9-F39CB7ABDA81}"/>
              </c:ext>
            </c:extLst>
          </c:dPt>
          <c:dPt>
            <c:idx val="4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1-2BB4-492E-9CE9-F39CB7ABDA81}"/>
              </c:ext>
            </c:extLst>
          </c:dPt>
          <c:dPt>
            <c:idx val="4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2BB4-492E-9CE9-F39CB7ABDA81}"/>
              </c:ext>
            </c:extLst>
          </c:dPt>
          <c:dPt>
            <c:idx val="4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2BB4-492E-9CE9-F39CB7ABDA81}"/>
              </c:ext>
            </c:extLst>
          </c:dPt>
          <c:dPt>
            <c:idx val="4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2BB4-492E-9CE9-F39CB7ABDA81}"/>
              </c:ext>
            </c:extLst>
          </c:dPt>
          <c:dPt>
            <c:idx val="4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9-2BB4-492E-9CE9-F39CB7ABDA81}"/>
              </c:ext>
            </c:extLst>
          </c:dPt>
          <c:dPt>
            <c:idx val="5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B-2BB4-492E-9CE9-F39CB7ABDA81}"/>
              </c:ext>
            </c:extLst>
          </c:dPt>
          <c:dPt>
            <c:idx val="5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D-2BB4-492E-9CE9-F39CB7ABDA81}"/>
              </c:ext>
            </c:extLst>
          </c:dPt>
          <c:dPt>
            <c:idx val="5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F-2BB4-492E-9CE9-F39CB7ABDA81}"/>
              </c:ext>
            </c:extLst>
          </c:dPt>
          <c:cat>
            <c:strRef>
              <c:f>'Observaciones (2)'!$B$9:$B$69</c:f>
              <c:strCache>
                <c:ptCount val="61"/>
                <c:pt idx="1">
                  <c:v>SANTA CRUZ TLAXCALA</c:v>
                </c:pt>
                <c:pt idx="2">
                  <c:v>XALOZTOC </c:v>
                </c:pt>
                <c:pt idx="3">
                  <c:v>CALPULALPAN</c:v>
                </c:pt>
                <c:pt idx="4">
                  <c:v>APIZACO</c:v>
                </c:pt>
                <c:pt idx="5">
                  <c:v>EMILIANO ZAPATA</c:v>
                </c:pt>
                <c:pt idx="6">
                  <c:v>ATLANGATEPEC</c:v>
                </c:pt>
                <c:pt idx="7">
                  <c:v>TOCATLAN</c:v>
                </c:pt>
                <c:pt idx="8">
                  <c:v>ZACATELCO</c:v>
                </c:pt>
                <c:pt idx="9">
                  <c:v>CONTLA DE JUAN CUAMATZI</c:v>
                </c:pt>
                <c:pt idx="10">
                  <c:v>XALTOCAN</c:v>
                </c:pt>
                <c:pt idx="11">
                  <c:v>TZOMPANTEPEC</c:v>
                </c:pt>
                <c:pt idx="12">
                  <c:v>LA MAGDALENA TLALTELULCO</c:v>
                </c:pt>
                <c:pt idx="13">
                  <c:v>AMAXAC DE GUERRERO</c:v>
                </c:pt>
                <c:pt idx="14">
                  <c:v>CUAPIAXTLA</c:v>
                </c:pt>
                <c:pt idx="15">
                  <c:v>SAN LUCAS TECOPILCO</c:v>
                </c:pt>
                <c:pt idx="16">
                  <c:v>SAN FRANCISCO TETLANOHCAN</c:v>
                </c:pt>
                <c:pt idx="17">
                  <c:v>LAZARO CARDENAS</c:v>
                </c:pt>
                <c:pt idx="18">
                  <c:v>CHIAUTEMPAN</c:v>
                </c:pt>
                <c:pt idx="19">
                  <c:v>EL CARMEN TEQUEXQUITLA</c:v>
                </c:pt>
                <c:pt idx="20">
                  <c:v>IXTACUIXTLA DE MARIANO MATAMOROS</c:v>
                </c:pt>
                <c:pt idx="21">
                  <c:v>TEPETITLA DE LARDIZABAL</c:v>
                </c:pt>
                <c:pt idx="22">
                  <c:v>SANTA ANA NOPALUCAN</c:v>
                </c:pt>
                <c:pt idx="23">
                  <c:v>CUAXOMULCO</c:v>
                </c:pt>
                <c:pt idx="24">
                  <c:v>YAUHQUEMECAN</c:v>
                </c:pt>
                <c:pt idx="25">
                  <c:v>PANOTLA</c:v>
                </c:pt>
                <c:pt idx="26">
                  <c:v>NANACAMILPA DE MARIANO ARISTA</c:v>
                </c:pt>
                <c:pt idx="27">
                  <c:v>SANTA CATARINA AYOMETLA</c:v>
                </c:pt>
                <c:pt idx="28">
                  <c:v>NATIVITAS</c:v>
                </c:pt>
                <c:pt idx="29">
                  <c:v>ALTZAYANCA</c:v>
                </c:pt>
                <c:pt idx="30">
                  <c:v>SAN LORENZO AXOCOMANITLA</c:v>
                </c:pt>
                <c:pt idx="31">
                  <c:v>TENANCINGO</c:v>
                </c:pt>
                <c:pt idx="32">
                  <c:v>SAN DAMIAN TEXOLOC</c:v>
                </c:pt>
                <c:pt idx="33">
                  <c:v>TEPEYANCO</c:v>
                </c:pt>
                <c:pt idx="34">
                  <c:v>TERRENATE</c:v>
                </c:pt>
                <c:pt idx="35">
                  <c:v>SAN JUAN HUACTZINCO</c:v>
                </c:pt>
                <c:pt idx="36">
                  <c:v>HUEYOTLIPAN</c:v>
                </c:pt>
                <c:pt idx="37">
                  <c:v>ESPAÑITA</c:v>
                </c:pt>
                <c:pt idx="38">
                  <c:v>MAZATECOCHCO DE JOSE MA. MORELOS</c:v>
                </c:pt>
                <c:pt idx="39">
                  <c:v>APETATITLAN DE ANTONIO CARVAJAL</c:v>
                </c:pt>
                <c:pt idx="40">
                  <c:v>SAN JERONIMO ZACUALPAN</c:v>
                </c:pt>
                <c:pt idx="41">
                  <c:v>MUÑOZ DE DOMINGO ARENAS</c:v>
                </c:pt>
                <c:pt idx="42">
                  <c:v>TEOLOCHOLCO </c:v>
                </c:pt>
                <c:pt idx="43">
                  <c:v>TETLA DE LA SOLIDARIDAD</c:v>
                </c:pt>
                <c:pt idx="44">
                  <c:v>SANTA ISABEL XILOXOXTLA</c:v>
                </c:pt>
                <c:pt idx="45">
                  <c:v>SAN JOSE TEACALCO</c:v>
                </c:pt>
                <c:pt idx="46">
                  <c:v>TETLATLAHUCA </c:v>
                </c:pt>
                <c:pt idx="47">
                  <c:v>ACUAMANALA DE MIGUEL HIDALGO</c:v>
                </c:pt>
                <c:pt idx="48">
                  <c:v>BENITO JUAREZ</c:v>
                </c:pt>
                <c:pt idx="49">
                  <c:v>HUAMANTLA</c:v>
                </c:pt>
                <c:pt idx="50">
                  <c:v>IXTENCO</c:v>
                </c:pt>
                <c:pt idx="51">
                  <c:v>PAPALOTLA DE XICOHTENCATL</c:v>
                </c:pt>
                <c:pt idx="52">
                  <c:v>SAN PABLO DEL MONTE</c:v>
                </c:pt>
                <c:pt idx="53">
                  <c:v>SANCTORUM DE LAZARO CARDENAS</c:v>
                </c:pt>
                <c:pt idx="54">
                  <c:v>SANTA APOLONIA TEACALCO</c:v>
                </c:pt>
                <c:pt idx="55">
                  <c:v>SANTA CRUZ QUILEHTLA</c:v>
                </c:pt>
                <c:pt idx="56">
                  <c:v>TLAXCALA</c:v>
                </c:pt>
                <c:pt idx="57">
                  <c:v>TLAXCO</c:v>
                </c:pt>
                <c:pt idx="58">
                  <c:v>TOTOLAC</c:v>
                </c:pt>
                <c:pt idx="59">
                  <c:v>XICOHTZINCO</c:v>
                </c:pt>
                <c:pt idx="60">
                  <c:v>ZITLALTEPEC DE TRINIDAD SANCHEZ S.</c:v>
                </c:pt>
              </c:strCache>
            </c:strRef>
          </c:cat>
          <c:val>
            <c:numRef>
              <c:f>'Observaciones (2)'!$I$9:$I$69</c:f>
              <c:numCache>
                <c:formatCode>#,##0</c:formatCode>
                <c:ptCount val="61"/>
                <c:pt idx="1">
                  <c:v>100</c:v>
                </c:pt>
                <c:pt idx="2">
                  <c:v>100</c:v>
                </c:pt>
                <c:pt idx="3" formatCode="#,##0.00">
                  <c:v>96.86</c:v>
                </c:pt>
                <c:pt idx="4" formatCode="#,##0.00">
                  <c:v>96.81</c:v>
                </c:pt>
                <c:pt idx="5" formatCode="#,##0.00">
                  <c:v>95.86</c:v>
                </c:pt>
                <c:pt idx="6" formatCode="#,##0.00">
                  <c:v>94.281999999999996</c:v>
                </c:pt>
                <c:pt idx="7" formatCode="#,##0.00">
                  <c:v>93.61</c:v>
                </c:pt>
                <c:pt idx="8" formatCode="#,##0.00">
                  <c:v>93.46</c:v>
                </c:pt>
                <c:pt idx="9" formatCode="#,##0.00">
                  <c:v>92.52</c:v>
                </c:pt>
                <c:pt idx="10" formatCode="#,##0.00">
                  <c:v>91.43</c:v>
                </c:pt>
                <c:pt idx="11" formatCode="#,##0.00">
                  <c:v>90.17</c:v>
                </c:pt>
                <c:pt idx="12" formatCode="#,##0.00">
                  <c:v>89.28</c:v>
                </c:pt>
                <c:pt idx="13" formatCode="#,##0.00">
                  <c:v>87.06</c:v>
                </c:pt>
                <c:pt idx="14" formatCode="#,##0.00">
                  <c:v>87.03</c:v>
                </c:pt>
                <c:pt idx="15" formatCode="#,##0.00">
                  <c:v>83.14</c:v>
                </c:pt>
                <c:pt idx="16" formatCode="#,##0.00">
                  <c:v>83.02</c:v>
                </c:pt>
                <c:pt idx="17" formatCode="#,##0.00">
                  <c:v>77.08</c:v>
                </c:pt>
                <c:pt idx="18" formatCode="#,##0.00">
                  <c:v>76.31</c:v>
                </c:pt>
                <c:pt idx="19" formatCode="#,##0.00">
                  <c:v>75.989999999999995</c:v>
                </c:pt>
                <c:pt idx="20" formatCode="#,##0.00">
                  <c:v>75.86</c:v>
                </c:pt>
                <c:pt idx="21" formatCode="#,##0.00">
                  <c:v>75.5</c:v>
                </c:pt>
                <c:pt idx="22" formatCode="#,##0.00">
                  <c:v>75.010000000000005</c:v>
                </c:pt>
                <c:pt idx="23" formatCode="#,##0.00">
                  <c:v>73.66</c:v>
                </c:pt>
                <c:pt idx="24" formatCode="#,##0.00">
                  <c:v>73.45</c:v>
                </c:pt>
                <c:pt idx="25" formatCode="#,##0.00">
                  <c:v>72.849999999999994</c:v>
                </c:pt>
                <c:pt idx="26" formatCode="#,##0.00">
                  <c:v>71.14</c:v>
                </c:pt>
                <c:pt idx="27" formatCode="#,##0.00">
                  <c:v>71.03</c:v>
                </c:pt>
                <c:pt idx="28" formatCode="#,##0.00">
                  <c:v>70.38</c:v>
                </c:pt>
                <c:pt idx="29" formatCode="#,##0.00">
                  <c:v>69.64</c:v>
                </c:pt>
                <c:pt idx="30" formatCode="#,##0.00">
                  <c:v>65.56</c:v>
                </c:pt>
                <c:pt idx="31" formatCode="#,##0.00">
                  <c:v>62.45</c:v>
                </c:pt>
                <c:pt idx="32" formatCode="#,##0.00">
                  <c:v>61.93</c:v>
                </c:pt>
                <c:pt idx="33" formatCode="#,##0.00">
                  <c:v>60.84</c:v>
                </c:pt>
                <c:pt idx="34" formatCode="#,##0.00">
                  <c:v>54.37</c:v>
                </c:pt>
                <c:pt idx="35" formatCode="#,##0.00">
                  <c:v>53.33</c:v>
                </c:pt>
                <c:pt idx="36" formatCode="#,##0.00">
                  <c:v>52.29</c:v>
                </c:pt>
                <c:pt idx="37" formatCode="#,##0.00">
                  <c:v>49.84</c:v>
                </c:pt>
                <c:pt idx="38" formatCode="#,##0.00">
                  <c:v>48.38</c:v>
                </c:pt>
                <c:pt idx="39" formatCode="#,##0.00">
                  <c:v>47.89</c:v>
                </c:pt>
                <c:pt idx="40" formatCode="#,##0.00">
                  <c:v>43.55</c:v>
                </c:pt>
                <c:pt idx="41" formatCode="#,##0.00">
                  <c:v>41.36</c:v>
                </c:pt>
                <c:pt idx="42" formatCode="#,##0.00">
                  <c:v>36.19</c:v>
                </c:pt>
                <c:pt idx="43" formatCode="#,##0.00">
                  <c:v>23.59</c:v>
                </c:pt>
                <c:pt idx="44" formatCode="#,##0.00">
                  <c:v>16.93</c:v>
                </c:pt>
                <c:pt idx="45" formatCode="#,##0.00">
                  <c:v>11.19</c:v>
                </c:pt>
                <c:pt idx="46" formatCode="0">
                  <c:v>0</c:v>
                </c:pt>
                <c:pt idx="47" formatCode="0">
                  <c:v>0</c:v>
                </c:pt>
                <c:pt idx="48" formatCode="0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0-2BB4-492E-9CE9-F39CB7ABD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4"/>
        <c:overlap val="-90"/>
        <c:axId val="1646992608"/>
        <c:axId val="1647004576"/>
      </c:barChart>
      <c:catAx>
        <c:axId val="1646992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47004576"/>
        <c:crosses val="autoZero"/>
        <c:auto val="1"/>
        <c:lblAlgn val="ctr"/>
        <c:lblOffset val="100"/>
        <c:noMultiLvlLbl val="0"/>
      </c:catAx>
      <c:valAx>
        <c:axId val="16470045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64699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0.02223</cdr:x>
      <cdr:y>0.12849</cdr:y>
    </cdr:from>
    <cdr:to>
      <cdr:x>0.06181</cdr:x>
      <cdr:y>1</cdr:y>
    </cdr:to>
    <cdr:sp macro="" textlink="">
      <cdr:nvSpPr>
        <cdr:cNvPr id="2" name="CuadroTexto 4"/>
        <cdr:cNvSpPr txBox="1"/>
      </cdr:nvSpPr>
      <cdr:spPr>
        <a:xfrm xmlns:a="http://schemas.openxmlformats.org/drawingml/2006/main" rot="16200000">
          <a:off x="-1192162" y="1854675"/>
          <a:ext cx="3139321" cy="3556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r>
            <a:rPr lang="es-MX" sz="800" dirty="0"/>
            <a:t>100</a:t>
          </a:r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r>
            <a:rPr lang="es-MX" sz="800" dirty="0"/>
            <a:t>80</a:t>
          </a:r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r>
            <a:rPr lang="es-MX" sz="800" dirty="0"/>
            <a:t>60</a:t>
          </a:r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r>
            <a:rPr lang="es-MX" sz="800" dirty="0"/>
            <a:t>40 </a:t>
          </a:r>
        </a:p>
        <a:p xmlns:a="http://schemas.openxmlformats.org/drawingml/2006/main">
          <a:endParaRPr lang="es-MX" sz="800" dirty="0"/>
        </a:p>
        <a:p xmlns:a="http://schemas.openxmlformats.org/drawingml/2006/main">
          <a:endParaRPr lang="es-MX" sz="800" dirty="0"/>
        </a:p>
        <a:p xmlns:a="http://schemas.openxmlformats.org/drawingml/2006/main">
          <a:r>
            <a:rPr lang="es-MX" sz="800" dirty="0"/>
            <a:t>20             </a:t>
          </a:r>
        </a:p>
        <a:p xmlns:a="http://schemas.openxmlformats.org/drawingml/2006/main">
          <a:endParaRPr lang="es-MX" sz="1000" dirty="0"/>
        </a:p>
        <a:p xmlns:a="http://schemas.openxmlformats.org/drawingml/2006/main">
          <a:endParaRPr lang="es-MX" sz="1000" dirty="0"/>
        </a:p>
        <a:p xmlns:a="http://schemas.openxmlformats.org/drawingml/2006/main">
          <a:endParaRPr lang="es-MX" sz="1000" dirty="0"/>
        </a:p>
        <a:p xmlns:a="http://schemas.openxmlformats.org/drawingml/2006/main">
          <a:endParaRPr lang="es-MX" sz="1000" dirty="0"/>
        </a:p>
      </cdr:txBody>
    </cdr:sp>
  </cdr:relSizeAnchor>
  <cdr:relSizeAnchor xmlns:cdr="http://schemas.openxmlformats.org/drawingml/2006/chartDrawing">
    <cdr:from>
      <cdr:x>0.13199</cdr:x>
      <cdr:y>0.06337</cdr:y>
    </cdr:from>
    <cdr:to>
      <cdr:x>0.85055</cdr:x>
      <cdr:y>0.15139</cdr:y>
    </cdr:to>
    <cdr:sp macro="" textlink="">
      <cdr:nvSpPr>
        <cdr:cNvPr id="3" name="CuadroTexto 2">
          <a:extLst xmlns:a="http://schemas.openxmlformats.org/drawingml/2006/main">
            <a:ext uri="{FF2B5EF4-FFF2-40B4-BE49-F238E27FC236}">
              <a16:creationId xmlns:a16="http://schemas.microsoft.com/office/drawing/2014/main" id="{B0B9E579-38D8-469E-9A54-C1A819AEB377}"/>
            </a:ext>
          </a:extLst>
        </cdr:cNvPr>
        <cdr:cNvSpPr txBox="1"/>
      </cdr:nvSpPr>
      <cdr:spPr>
        <a:xfrm xmlns:a="http://schemas.openxmlformats.org/drawingml/2006/main">
          <a:off x="1185788" y="228266"/>
          <a:ext cx="6455664" cy="317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800" b="1" dirty="0">
              <a:solidFill>
                <a:srgbClr val="7030A0"/>
              </a:solidFill>
            </a:rPr>
            <a:t>EVALUACIÓN DE LOS SISTEMAS MUNICIPALES DIF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B3ABE0-1FA6-A829-A44D-23FBF7FC5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51295E-BB69-B60F-69A3-3135FB33D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838873-A81B-867C-AA48-5BCB55608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C96CCF-8904-3480-1714-7419514A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A3FC8E-0DD4-61A8-6895-83054966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567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6AEF5A-08BF-6A6C-CA98-F64D2F13F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48BA10-9AAB-EE3C-4220-CF64F54C4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53E1E0-D9D9-E6BA-2461-9BB35974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3544D4-D29C-8DF5-EDE0-E87EBE57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6BFE81-1880-C103-1310-7F347CF3B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35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2AE5B7-746E-3AAA-7C83-1A3D4A0F8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CB96FF0-8AA9-2AC7-AAA1-B313EF0DA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1CF859-F935-E35B-EFCA-95B6D6EC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AB4374-E3FE-C884-DFC6-35BC473E0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D076F1-8B44-954E-F3DA-5949C5F7D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577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92A376-F3D0-FF2A-80ED-F37CA6DE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CF59D8-73B1-B79D-BD63-FFA76EAF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E9F9C3-160B-B211-F309-CC0F5880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D88B21-4859-0A5D-B0F4-CAD0597B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9DBC31-C963-D9AB-C39F-6D14BE5A9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684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EBA19-9E85-80E3-3EB2-1DF919C4E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862E78-5C2C-A418-C105-7B1B3EDEF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7682CA-7CE1-96E2-742E-F3903B65F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B15E43-66D6-C907-76E4-E522BB16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758439-0246-A2C0-D569-5552C8CF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896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737DCE-DCF9-195A-BB01-ADA9FD25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BB04FF-D426-3B51-FD10-5BCBE96FF3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763A09-6CF0-0D45-C6B3-D34097D95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DB2BD1B-E3D6-85FD-C7F5-80E96F32D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A8FFD8F-671E-6D1C-D337-F9E890AD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2BC3B1-2C9B-6F8C-78DC-38864186F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90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8D2B12-F160-BAE4-8BBB-9F43734CB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8D65E13-23D2-4E90-3ABF-57BC338BD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6B74E3F-5A53-4A78-FB69-3426A8070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9B48E81-5A68-BF3D-4B54-6F57F1567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6B9B26B-7D1F-A16B-0CB5-D538494C7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0770D1-1127-C564-7155-DD197ADBC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1C5F9C-3DAC-3672-6750-222777498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7C4321-9C8B-867E-C2D0-072AF7DB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550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B2C46-9A22-C48B-BF79-BAD01E18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F28C68-B63E-34BF-69AB-EB50CE95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3AD6DA3-90CA-748C-409D-3A9005BD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D8594B9-8534-18EF-0F1D-7573FE96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2854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06F4F1B-53CD-3FD9-B66F-FE4F6DC7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AC3BB-9D04-4C69-3D9A-82256861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ECF62C6-D60E-6BB6-F000-5226BD504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019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4A568D-B2DC-4BBF-08B8-64F82CCC5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CDA20-18C9-04B9-ADC2-AFA95308E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3C0319-F725-60E3-5262-B968827F63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885477-E199-84B6-1023-B062CD87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F2F9B2-4AC7-BB2B-47B4-47144F9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2EAB17-E8D9-4C8B-F9A0-D726D53E7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002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DDF54-5A4A-F430-422D-C300942B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07BC4F5-B9C4-5441-30C7-2CBA2C379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76E5C6-3220-2689-4D82-6EEA5B3C8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4A5845-4DDD-D90F-3F44-76E725126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92F130E-FDC8-932E-2D9C-4882EA03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2EB4C1-92DA-F90E-0EDE-D5FF66D6A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94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E5AA5EC-A5D8-1761-7C2B-4E365CBD1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7A506D-02B1-69D9-185D-E952BDFE8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CD8586-BB73-31CD-74CD-F54172400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B9B7D1-2859-12EC-F090-54D6B027F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D3FE5D-9AA8-4CAF-92FE-9F226F5D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627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EE04D1C-4A69-CD54-E98B-CB4898AD351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96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82F5D28-EE16-AC6E-62E6-E372C5EC3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378639"/>
              </p:ext>
            </p:extLst>
          </p:nvPr>
        </p:nvGraphicFramePr>
        <p:xfrm>
          <a:off x="1744648" y="1124744"/>
          <a:ext cx="8770952" cy="5029170"/>
        </p:xfrm>
        <a:graphic>
          <a:graphicData uri="http://schemas.openxmlformats.org/drawingml/2006/table">
            <a:tbl>
              <a:tblPr/>
              <a:tblGrid>
                <a:gridCol w="2625227">
                  <a:extLst>
                    <a:ext uri="{9D8B030D-6E8A-4147-A177-3AD203B41FA5}">
                      <a16:colId xmlns:a16="http://schemas.microsoft.com/office/drawing/2014/main" val="1568400958"/>
                    </a:ext>
                  </a:extLst>
                </a:gridCol>
                <a:gridCol w="1332808">
                  <a:extLst>
                    <a:ext uri="{9D8B030D-6E8A-4147-A177-3AD203B41FA5}">
                      <a16:colId xmlns:a16="http://schemas.microsoft.com/office/drawing/2014/main" val="1986037241"/>
                    </a:ext>
                  </a:extLst>
                </a:gridCol>
                <a:gridCol w="838053">
                  <a:extLst>
                    <a:ext uri="{9D8B030D-6E8A-4147-A177-3AD203B41FA5}">
                      <a16:colId xmlns:a16="http://schemas.microsoft.com/office/drawing/2014/main" val="1983661096"/>
                    </a:ext>
                  </a:extLst>
                </a:gridCol>
                <a:gridCol w="1039994">
                  <a:extLst>
                    <a:ext uri="{9D8B030D-6E8A-4147-A177-3AD203B41FA5}">
                      <a16:colId xmlns:a16="http://schemas.microsoft.com/office/drawing/2014/main" val="3048306209"/>
                    </a:ext>
                  </a:extLst>
                </a:gridCol>
                <a:gridCol w="969315">
                  <a:extLst>
                    <a:ext uri="{9D8B030D-6E8A-4147-A177-3AD203B41FA5}">
                      <a16:colId xmlns:a16="http://schemas.microsoft.com/office/drawing/2014/main" val="3353736308"/>
                    </a:ext>
                  </a:extLst>
                </a:gridCol>
                <a:gridCol w="1050091">
                  <a:extLst>
                    <a:ext uri="{9D8B030D-6E8A-4147-A177-3AD203B41FA5}">
                      <a16:colId xmlns:a16="http://schemas.microsoft.com/office/drawing/2014/main" val="2898597621"/>
                    </a:ext>
                  </a:extLst>
                </a:gridCol>
                <a:gridCol w="915464">
                  <a:extLst>
                    <a:ext uri="{9D8B030D-6E8A-4147-A177-3AD203B41FA5}">
                      <a16:colId xmlns:a16="http://schemas.microsoft.com/office/drawing/2014/main" val="1151603044"/>
                    </a:ext>
                  </a:extLst>
                </a:gridCol>
              </a:tblGrid>
              <a:tr h="25822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Habilitar Casa de Día del adulto mayor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PERSONA:CASA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753232"/>
                  </a:ext>
                </a:extLst>
              </a:tr>
              <a:tr h="25822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52238"/>
                  </a:ext>
                </a:extLst>
              </a:tr>
              <a:tr h="27051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150347"/>
                  </a:ext>
                </a:extLst>
              </a:tr>
              <a:tr h="245925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Realizar actividades recreativas para grupos de adultos mayores en Casa de Día del Adulto Mayor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TALLER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65708"/>
                  </a:ext>
                </a:extLst>
              </a:tr>
              <a:tr h="24592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189960"/>
                  </a:ext>
                </a:extLst>
              </a:tr>
              <a:tr h="24592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216061"/>
                  </a:ext>
                </a:extLst>
              </a:tr>
              <a:tr h="27051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360765"/>
                  </a:ext>
                </a:extLst>
              </a:tr>
              <a:tr h="29511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Brindar valoraciones Gerontologicas a personas mayores en situación de vulnerabilidad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373539"/>
                  </a:ext>
                </a:extLst>
              </a:tr>
              <a:tr h="29511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531327"/>
                  </a:ext>
                </a:extLst>
              </a:tr>
              <a:tr h="29511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90577"/>
                  </a:ext>
                </a:extLst>
              </a:tr>
              <a:tr h="34429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cáncer cérvico uterino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PLATICA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812510"/>
                  </a:ext>
                </a:extLst>
              </a:tr>
              <a:tr h="34429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096561"/>
                  </a:ext>
                </a:extLst>
              </a:tr>
              <a:tr h="50414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Detección oportuna de cáncer cérvico uterino (Papanicolau)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DETECCIONES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6370"/>
                  </a:ext>
                </a:extLst>
              </a:tr>
              <a:tr h="3320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cáncer de mama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PLATICA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048243"/>
                  </a:ext>
                </a:extLst>
              </a:tr>
              <a:tr h="3197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586239"/>
                  </a:ext>
                </a:extLst>
              </a:tr>
              <a:tr h="50414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Detección oportuna de cáncer de mama (Toma de Mastografías)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DETECCIONES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763851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5E5D320E-AEFE-B87E-EC77-41637F7019EE}"/>
              </a:ext>
            </a:extLst>
          </p:cNvPr>
          <p:cNvSpPr txBox="1"/>
          <p:nvPr/>
        </p:nvSpPr>
        <p:spPr>
          <a:xfrm>
            <a:off x="2318431" y="639964"/>
            <a:ext cx="8197169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050" b="1" i="0" u="none" strike="noStrike" dirty="0">
                <a:effectLst/>
                <a:latin typeface="Arial" panose="020B0604020202020204" pitchFamily="34" charset="0"/>
              </a:rPr>
              <a:t>FOMENTO A LA SALUD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3516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2C2F982-FBFC-F9C3-0627-C1B9DEBE4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756387"/>
              </p:ext>
            </p:extLst>
          </p:nvPr>
        </p:nvGraphicFramePr>
        <p:xfrm>
          <a:off x="2226992" y="1078992"/>
          <a:ext cx="8718377" cy="5001766"/>
        </p:xfrm>
        <a:graphic>
          <a:graphicData uri="http://schemas.openxmlformats.org/drawingml/2006/table">
            <a:tbl>
              <a:tblPr/>
              <a:tblGrid>
                <a:gridCol w="2609491">
                  <a:extLst>
                    <a:ext uri="{9D8B030D-6E8A-4147-A177-3AD203B41FA5}">
                      <a16:colId xmlns:a16="http://schemas.microsoft.com/office/drawing/2014/main" val="3469408174"/>
                    </a:ext>
                  </a:extLst>
                </a:gridCol>
                <a:gridCol w="1324819">
                  <a:extLst>
                    <a:ext uri="{9D8B030D-6E8A-4147-A177-3AD203B41FA5}">
                      <a16:colId xmlns:a16="http://schemas.microsoft.com/office/drawing/2014/main" val="2603968276"/>
                    </a:ext>
                  </a:extLst>
                </a:gridCol>
                <a:gridCol w="833030">
                  <a:extLst>
                    <a:ext uri="{9D8B030D-6E8A-4147-A177-3AD203B41FA5}">
                      <a16:colId xmlns:a16="http://schemas.microsoft.com/office/drawing/2014/main" val="3096887901"/>
                    </a:ext>
                  </a:extLst>
                </a:gridCol>
                <a:gridCol w="1033760">
                  <a:extLst>
                    <a:ext uri="{9D8B030D-6E8A-4147-A177-3AD203B41FA5}">
                      <a16:colId xmlns:a16="http://schemas.microsoft.com/office/drawing/2014/main" val="4165934368"/>
                    </a:ext>
                  </a:extLst>
                </a:gridCol>
                <a:gridCol w="963504">
                  <a:extLst>
                    <a:ext uri="{9D8B030D-6E8A-4147-A177-3AD203B41FA5}">
                      <a16:colId xmlns:a16="http://schemas.microsoft.com/office/drawing/2014/main" val="2303221032"/>
                    </a:ext>
                  </a:extLst>
                </a:gridCol>
                <a:gridCol w="1043797">
                  <a:extLst>
                    <a:ext uri="{9D8B030D-6E8A-4147-A177-3AD203B41FA5}">
                      <a16:colId xmlns:a16="http://schemas.microsoft.com/office/drawing/2014/main" val="2018870013"/>
                    </a:ext>
                  </a:extLst>
                </a:gridCol>
                <a:gridCol w="909976">
                  <a:extLst>
                    <a:ext uri="{9D8B030D-6E8A-4147-A177-3AD203B41FA5}">
                      <a16:colId xmlns:a16="http://schemas.microsoft.com/office/drawing/2014/main" val="599757003"/>
                    </a:ext>
                  </a:extLst>
                </a:gridCol>
              </a:tblGrid>
              <a:tr h="333451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cáncer de próstata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895152"/>
                  </a:ext>
                </a:extLst>
              </a:tr>
              <a:tr h="3751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141258"/>
                  </a:ext>
                </a:extLst>
              </a:tr>
              <a:tr h="666902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Detección oportuna de cáncer de próstata (Prueba rápida de antígeno prostático)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DETECCIONES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739479"/>
                  </a:ext>
                </a:extLst>
              </a:tr>
              <a:tr h="305664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Grupos de adultos mayores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GRUPO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901565"/>
                  </a:ext>
                </a:extLst>
              </a:tr>
              <a:tr h="26398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477"/>
                  </a:ext>
                </a:extLst>
              </a:tr>
              <a:tr h="33345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06919"/>
                  </a:ext>
                </a:extLst>
              </a:tr>
              <a:tr h="30566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381689"/>
                  </a:ext>
                </a:extLst>
              </a:tr>
              <a:tr h="277875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Sesiones de activación física a grupos de adultos mayores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SESIÓN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80958"/>
                  </a:ext>
                </a:extLst>
              </a:tr>
              <a:tr h="30566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05505"/>
                  </a:ext>
                </a:extLst>
              </a:tr>
              <a:tr h="29176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1391501"/>
                  </a:ext>
                </a:extLst>
              </a:tr>
              <a:tr h="3612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838280"/>
                  </a:ext>
                </a:extLst>
              </a:tr>
              <a:tr h="291769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Visitas culturales por grupos de adultos mayores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364891"/>
                  </a:ext>
                </a:extLst>
              </a:tr>
              <a:tr h="30566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362961"/>
                  </a:ext>
                </a:extLst>
              </a:tr>
              <a:tr h="29176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127263"/>
                  </a:ext>
                </a:extLst>
              </a:tr>
              <a:tr h="29176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62621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D4E63926-9F9C-1C1F-B8D9-1DE36E1C4964}"/>
              </a:ext>
            </a:extLst>
          </p:cNvPr>
          <p:cNvSpPr txBox="1"/>
          <p:nvPr/>
        </p:nvSpPr>
        <p:spPr>
          <a:xfrm>
            <a:off x="2262256" y="530236"/>
            <a:ext cx="8683113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050" b="1" i="0" u="none" strike="noStrike" dirty="0">
                <a:effectLst/>
                <a:latin typeface="Arial" panose="020B0604020202020204" pitchFamily="34" charset="0"/>
              </a:rPr>
              <a:t>FOMENTO A LA SALUD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8315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4E63926-9F9C-1C1F-B8D9-1DE36E1C4964}"/>
              </a:ext>
            </a:extLst>
          </p:cNvPr>
          <p:cNvSpPr txBox="1"/>
          <p:nvPr/>
        </p:nvSpPr>
        <p:spPr>
          <a:xfrm>
            <a:off x="2262256" y="530236"/>
            <a:ext cx="8911712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050" b="1" i="0" u="none" strike="noStrike" dirty="0">
                <a:effectLst/>
                <a:latin typeface="Arial" panose="020B0604020202020204" pitchFamily="34" charset="0"/>
              </a:rPr>
              <a:t>FOMENTO A LA SALUD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  <a:r>
              <a:rPr lang="es-MX" sz="1050" b="0" i="0" u="none" strike="noStrike" dirty="0">
                <a:effectLst/>
                <a:latin typeface="Arial" panose="020B0604020202020204" pitchFamily="34" charset="0"/>
              </a:rPr>
              <a:t> </a:t>
            </a:r>
            <a:r>
              <a:rPr lang="es-MX" sz="2000" dirty="0"/>
              <a:t> 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0A93F11-CFDC-BC6E-8C93-87311892E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051474"/>
              </p:ext>
            </p:extLst>
          </p:nvPr>
        </p:nvGraphicFramePr>
        <p:xfrm>
          <a:off x="2039112" y="1131105"/>
          <a:ext cx="9134856" cy="5077671"/>
        </p:xfrm>
        <a:graphic>
          <a:graphicData uri="http://schemas.openxmlformats.org/drawingml/2006/table">
            <a:tbl>
              <a:tblPr/>
              <a:tblGrid>
                <a:gridCol w="2734147">
                  <a:extLst>
                    <a:ext uri="{9D8B030D-6E8A-4147-A177-3AD203B41FA5}">
                      <a16:colId xmlns:a16="http://schemas.microsoft.com/office/drawing/2014/main" val="4265100795"/>
                    </a:ext>
                  </a:extLst>
                </a:gridCol>
                <a:gridCol w="1388105">
                  <a:extLst>
                    <a:ext uri="{9D8B030D-6E8A-4147-A177-3AD203B41FA5}">
                      <a16:colId xmlns:a16="http://schemas.microsoft.com/office/drawing/2014/main" val="1814424187"/>
                    </a:ext>
                  </a:extLst>
                </a:gridCol>
                <a:gridCol w="872823">
                  <a:extLst>
                    <a:ext uri="{9D8B030D-6E8A-4147-A177-3AD203B41FA5}">
                      <a16:colId xmlns:a16="http://schemas.microsoft.com/office/drawing/2014/main" val="1472448808"/>
                    </a:ext>
                  </a:extLst>
                </a:gridCol>
                <a:gridCol w="1083144">
                  <a:extLst>
                    <a:ext uri="{9D8B030D-6E8A-4147-A177-3AD203B41FA5}">
                      <a16:colId xmlns:a16="http://schemas.microsoft.com/office/drawing/2014/main" val="1197083034"/>
                    </a:ext>
                  </a:extLst>
                </a:gridCol>
                <a:gridCol w="1009531">
                  <a:extLst>
                    <a:ext uri="{9D8B030D-6E8A-4147-A177-3AD203B41FA5}">
                      <a16:colId xmlns:a16="http://schemas.microsoft.com/office/drawing/2014/main" val="3709204194"/>
                    </a:ext>
                  </a:extLst>
                </a:gridCol>
                <a:gridCol w="1093660">
                  <a:extLst>
                    <a:ext uri="{9D8B030D-6E8A-4147-A177-3AD203B41FA5}">
                      <a16:colId xmlns:a16="http://schemas.microsoft.com/office/drawing/2014/main" val="3563072532"/>
                    </a:ext>
                  </a:extLst>
                </a:gridCol>
                <a:gridCol w="953446">
                  <a:extLst>
                    <a:ext uri="{9D8B030D-6E8A-4147-A177-3AD203B41FA5}">
                      <a16:colId xmlns:a16="http://schemas.microsoft.com/office/drawing/2014/main" val="3034361906"/>
                    </a:ext>
                  </a:extLst>
                </a:gridCol>
              </a:tblGrid>
              <a:tr h="19681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Otorgar consulta externa de medicina general SMDIF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CONSULTORIO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13371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CONSULTA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717222"/>
                  </a:ext>
                </a:extLst>
              </a:tr>
              <a:tr h="18696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TRATAMIENTO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3304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CANALIZACIÓN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434368"/>
                  </a:ext>
                </a:extLst>
              </a:tr>
              <a:tr h="196810">
                <a:tc rowSpan="6">
                  <a:txBody>
                    <a:bodyPr/>
                    <a:lstStyle/>
                    <a:p>
                      <a:pPr algn="l" fontAlgn="ctr"/>
                      <a:r>
                        <a:rPr lang="es-MX" sz="1050" b="0" i="0" u="none" strike="noStrike">
                          <a:effectLst/>
                          <a:latin typeface="Calibri" panose="020F0502020204030204" pitchFamily="34" charset="0"/>
                        </a:rPr>
                        <a:t>Otorgar consulta de odontología SMDIF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CONSULTORIO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169427"/>
                  </a:ext>
                </a:extLst>
              </a:tr>
              <a:tr h="21649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CONSULTA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108262"/>
                  </a:ext>
                </a:extLst>
              </a:tr>
              <a:tr h="43297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effectLst/>
                          <a:latin typeface="Arial" panose="020B0604020202020204" pitchFamily="34" charset="0"/>
                        </a:rPr>
                        <a:t>DETECCIÓN DE PERSONAS ADULTAS MAYORES CON EDETULISMO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24996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FLOUR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745461"/>
                  </a:ext>
                </a:extLst>
              </a:tr>
              <a:tr h="19681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TRATAMIENTO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431184"/>
                  </a:ext>
                </a:extLst>
              </a:tr>
              <a:tr h="19681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MENOR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589756"/>
                  </a:ext>
                </a:extLst>
              </a:tr>
              <a:tr h="21649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50" b="0" i="0" u="none" strike="noStrike">
                          <a:effectLst/>
                          <a:latin typeface="Calibri" panose="020F0502020204030204" pitchFamily="34" charset="0"/>
                        </a:rPr>
                        <a:t>Otorgar consulta de nutrición.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CONSULTORIO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782818"/>
                  </a:ext>
                </a:extLst>
              </a:tr>
              <a:tr h="21649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CONSULTA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73206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VALORACIONES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094300"/>
                  </a:ext>
                </a:extLst>
              </a:tr>
              <a:tr h="23617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DETECCIONES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015667"/>
                  </a:ext>
                </a:extLst>
              </a:tr>
              <a:tr h="21649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50" b="0" i="0" u="none" strike="noStrike" dirty="0">
                          <a:effectLst/>
                          <a:latin typeface="Calibri" panose="020F0502020204030204" pitchFamily="34" charset="0"/>
                        </a:rPr>
                        <a:t>Atención de optometría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VALORACIONES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56076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DETECCIONES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605744"/>
                  </a:ext>
                </a:extLst>
              </a:tr>
              <a:tr h="20664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LENTES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18902"/>
                  </a:ext>
                </a:extLst>
              </a:tr>
              <a:tr h="22633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50" b="0" i="0" u="none" strike="noStrike">
                          <a:effectLst/>
                          <a:latin typeface="Calibri" panose="020F0502020204030204" pitchFamily="34" charset="0"/>
                        </a:rPr>
                        <a:t>Promoción de campañas nacionales de vacunación 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PLATICA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3590981"/>
                  </a:ext>
                </a:extLst>
              </a:tr>
              <a:tr h="21649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PERIFONEO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065836"/>
                  </a:ext>
                </a:extLst>
              </a:tr>
              <a:tr h="22633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PERIODICO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277998"/>
                  </a:ext>
                </a:extLst>
              </a:tr>
              <a:tr h="22633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DESFILE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101216"/>
                  </a:ext>
                </a:extLst>
              </a:tr>
              <a:tr h="21649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50" b="0" i="0" u="none" strike="noStrike" dirty="0">
                          <a:effectLst/>
                          <a:latin typeface="Calibri" panose="020F0502020204030204" pitchFamily="34" charset="0"/>
                        </a:rPr>
                        <a:t>Promoción de vacunación antirrábica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PERIFONEO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609422"/>
                  </a:ext>
                </a:extLst>
              </a:tr>
              <a:tr h="21649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PERIODICO</a:t>
                      </a:r>
                    </a:p>
                  </a:txBody>
                  <a:tcPr marL="8771" marR="8771" marT="87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771" marR="8771" marT="8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89611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717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61C5EF0-381E-072E-7C89-60A7DABAE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12178"/>
              </p:ext>
            </p:extLst>
          </p:nvPr>
        </p:nvGraphicFramePr>
        <p:xfrm>
          <a:off x="2253288" y="585216"/>
          <a:ext cx="9030409" cy="5431532"/>
        </p:xfrm>
        <a:graphic>
          <a:graphicData uri="http://schemas.openxmlformats.org/drawingml/2006/table">
            <a:tbl>
              <a:tblPr/>
              <a:tblGrid>
                <a:gridCol w="2619457">
                  <a:extLst>
                    <a:ext uri="{9D8B030D-6E8A-4147-A177-3AD203B41FA5}">
                      <a16:colId xmlns:a16="http://schemas.microsoft.com/office/drawing/2014/main" val="3583822158"/>
                    </a:ext>
                  </a:extLst>
                </a:gridCol>
                <a:gridCol w="1329878">
                  <a:extLst>
                    <a:ext uri="{9D8B030D-6E8A-4147-A177-3AD203B41FA5}">
                      <a16:colId xmlns:a16="http://schemas.microsoft.com/office/drawing/2014/main" val="4284979735"/>
                    </a:ext>
                  </a:extLst>
                </a:gridCol>
                <a:gridCol w="1034349">
                  <a:extLst>
                    <a:ext uri="{9D8B030D-6E8A-4147-A177-3AD203B41FA5}">
                      <a16:colId xmlns:a16="http://schemas.microsoft.com/office/drawing/2014/main" val="685883500"/>
                    </a:ext>
                  </a:extLst>
                </a:gridCol>
                <a:gridCol w="1037708">
                  <a:extLst>
                    <a:ext uri="{9D8B030D-6E8A-4147-A177-3AD203B41FA5}">
                      <a16:colId xmlns:a16="http://schemas.microsoft.com/office/drawing/2014/main" val="226320205"/>
                    </a:ext>
                  </a:extLst>
                </a:gridCol>
                <a:gridCol w="1047783">
                  <a:extLst>
                    <a:ext uri="{9D8B030D-6E8A-4147-A177-3AD203B41FA5}">
                      <a16:colId xmlns:a16="http://schemas.microsoft.com/office/drawing/2014/main" val="1172193770"/>
                    </a:ext>
                  </a:extLst>
                </a:gridCol>
                <a:gridCol w="1047783">
                  <a:extLst>
                    <a:ext uri="{9D8B030D-6E8A-4147-A177-3AD203B41FA5}">
                      <a16:colId xmlns:a16="http://schemas.microsoft.com/office/drawing/2014/main" val="777355589"/>
                    </a:ext>
                  </a:extLst>
                </a:gridCol>
                <a:gridCol w="913451">
                  <a:extLst>
                    <a:ext uri="{9D8B030D-6E8A-4147-A177-3AD203B41FA5}">
                      <a16:colId xmlns:a16="http://schemas.microsoft.com/office/drawing/2014/main" val="1984012028"/>
                    </a:ext>
                  </a:extLst>
                </a:gridCol>
              </a:tblGrid>
              <a:tr h="48947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ATENCIÓN A PERSONAS CON DISCAPACIDAD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3ER.TRIM.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4TO. TRIM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687297"/>
                  </a:ext>
                </a:extLst>
              </a:tr>
              <a:tr h="93157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Canalizaciones para la Integración Laboral a Personas con Discapacidad Permanente en Edad Productiva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CANALIZACIÓN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947658"/>
                  </a:ext>
                </a:extLst>
              </a:tr>
              <a:tr h="378943"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Canalización de adultos mayores y personas con discapacidad para la capacitación de Talleres CECAPDIF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CURSO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959072"/>
                  </a:ext>
                </a:extLst>
              </a:tr>
              <a:tr h="37894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55830"/>
                  </a:ext>
                </a:extLst>
              </a:tr>
              <a:tr h="3947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CANALIZACIÓN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928949"/>
                  </a:ext>
                </a:extLst>
              </a:tr>
              <a:tr h="347364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Impartir pláticas de sensibilización en las UBRS para la prevención, detección y atención de la discapacidad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242678"/>
                  </a:ext>
                </a:extLst>
              </a:tr>
              <a:tr h="63157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614160"/>
                  </a:ext>
                </a:extLst>
              </a:tr>
              <a:tr h="584205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Entrega de Apoyos Funcionales por SMDIF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APARATO FUNCIONAL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401742"/>
                  </a:ext>
                </a:extLst>
              </a:tr>
              <a:tr h="599996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Entrega de apoyos funcionales por Gestión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APARATO FUNCIONAL / GESTIÓN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7172985"/>
                  </a:ext>
                </a:extLst>
              </a:tr>
              <a:tr h="347364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Recorridos turísticos para NNA con discapacidad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RECORRIDO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1242602"/>
                  </a:ext>
                </a:extLst>
              </a:tr>
              <a:tr h="34736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149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628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DAFED7E-9906-1431-24A8-A32BCBC26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558192"/>
              </p:ext>
            </p:extLst>
          </p:nvPr>
        </p:nvGraphicFramePr>
        <p:xfrm>
          <a:off x="2199894" y="969264"/>
          <a:ext cx="8571738" cy="4700014"/>
        </p:xfrm>
        <a:graphic>
          <a:graphicData uri="http://schemas.openxmlformats.org/drawingml/2006/table">
            <a:tbl>
              <a:tblPr/>
              <a:tblGrid>
                <a:gridCol w="2567572">
                  <a:extLst>
                    <a:ext uri="{9D8B030D-6E8A-4147-A177-3AD203B41FA5}">
                      <a16:colId xmlns:a16="http://schemas.microsoft.com/office/drawing/2014/main" val="3518412393"/>
                    </a:ext>
                  </a:extLst>
                </a:gridCol>
                <a:gridCol w="1303536">
                  <a:extLst>
                    <a:ext uri="{9D8B030D-6E8A-4147-A177-3AD203B41FA5}">
                      <a16:colId xmlns:a16="http://schemas.microsoft.com/office/drawing/2014/main" val="3364580932"/>
                    </a:ext>
                  </a:extLst>
                </a:gridCol>
                <a:gridCol w="819647">
                  <a:extLst>
                    <a:ext uri="{9D8B030D-6E8A-4147-A177-3AD203B41FA5}">
                      <a16:colId xmlns:a16="http://schemas.microsoft.com/office/drawing/2014/main" val="3642234541"/>
                    </a:ext>
                  </a:extLst>
                </a:gridCol>
                <a:gridCol w="1017153">
                  <a:extLst>
                    <a:ext uri="{9D8B030D-6E8A-4147-A177-3AD203B41FA5}">
                      <a16:colId xmlns:a16="http://schemas.microsoft.com/office/drawing/2014/main" val="2369967425"/>
                    </a:ext>
                  </a:extLst>
                </a:gridCol>
                <a:gridCol w="948026">
                  <a:extLst>
                    <a:ext uri="{9D8B030D-6E8A-4147-A177-3AD203B41FA5}">
                      <a16:colId xmlns:a16="http://schemas.microsoft.com/office/drawing/2014/main" val="4000923921"/>
                    </a:ext>
                  </a:extLst>
                </a:gridCol>
                <a:gridCol w="1027029">
                  <a:extLst>
                    <a:ext uri="{9D8B030D-6E8A-4147-A177-3AD203B41FA5}">
                      <a16:colId xmlns:a16="http://schemas.microsoft.com/office/drawing/2014/main" val="749628860"/>
                    </a:ext>
                  </a:extLst>
                </a:gridCol>
                <a:gridCol w="888775">
                  <a:extLst>
                    <a:ext uri="{9D8B030D-6E8A-4147-A177-3AD203B41FA5}">
                      <a16:colId xmlns:a16="http://schemas.microsoft.com/office/drawing/2014/main" val="2745350705"/>
                    </a:ext>
                  </a:extLst>
                </a:gridCol>
              </a:tblGrid>
              <a:tr h="75999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COORDINACIÓN DE PROCURADURÍAS MUNICIPALES DE PROTECCIÓN DE NNA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773109"/>
                  </a:ext>
                </a:extLst>
              </a:tr>
              <a:tr h="491758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Reporte de Niñas, Niños y Adolescentes atendidas por vulneración de sus derechos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NIÑA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3ER.TRIM.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4TO.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017077"/>
                  </a:ext>
                </a:extLst>
              </a:tr>
              <a:tr h="51411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NIÑO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22512"/>
                  </a:ext>
                </a:extLst>
              </a:tr>
              <a:tr h="47536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i="0" u="none" strike="noStrike" dirty="0">
                          <a:effectLst/>
                          <a:latin typeface="Arial" panose="020B0604020202020204" pitchFamily="34" charset="0"/>
                        </a:rPr>
                        <a:t>ADOLESCENTE/MUJER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11014"/>
                  </a:ext>
                </a:extLst>
              </a:tr>
              <a:tr h="46940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013853"/>
                  </a:ext>
                </a:extLst>
              </a:tr>
              <a:tr h="469406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Reporte total de atenciones integrales a niñas, niños y adolescentes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NIÑA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353413"/>
                  </a:ext>
                </a:extLst>
              </a:tr>
              <a:tr h="44705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NIÑO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550323"/>
                  </a:ext>
                </a:extLst>
              </a:tr>
              <a:tr h="49175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i="0" u="none" strike="noStrike">
                          <a:effectLst/>
                          <a:latin typeface="Arial" panose="020B0604020202020204" pitchFamily="34" charset="0"/>
                        </a:rPr>
                        <a:t>ADOLESCENTE</a:t>
                      </a:r>
                      <a:r>
                        <a:rPr lang="es-MX" sz="800" b="0" i="0" u="none" strike="noStrike">
                          <a:effectLst/>
                          <a:latin typeface="Arial" panose="020B0604020202020204" pitchFamily="34" charset="0"/>
                        </a:rPr>
                        <a:t>/MUJER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917547"/>
                  </a:ext>
                </a:extLst>
              </a:tr>
              <a:tr h="58116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779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687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AB64BF1-D015-3512-A106-18F2B0BDD7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1A23FD8B-FDE6-04A0-0EE1-ABCD9CA24A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0817" y="1208860"/>
            <a:ext cx="10230365" cy="2386956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FORMATO DE PRESUPUESTO</a:t>
            </a:r>
            <a:b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397853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F4EC794-F8D6-D482-82EC-995CBFCDC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8227"/>
              </p:ext>
            </p:extLst>
          </p:nvPr>
        </p:nvGraphicFramePr>
        <p:xfrm>
          <a:off x="2487168" y="457200"/>
          <a:ext cx="7973568" cy="5717275"/>
        </p:xfrm>
        <a:graphic>
          <a:graphicData uri="http://schemas.openxmlformats.org/drawingml/2006/table">
            <a:tbl>
              <a:tblPr/>
              <a:tblGrid>
                <a:gridCol w="4579760">
                  <a:extLst>
                    <a:ext uri="{9D8B030D-6E8A-4147-A177-3AD203B41FA5}">
                      <a16:colId xmlns:a16="http://schemas.microsoft.com/office/drawing/2014/main" val="43824817"/>
                    </a:ext>
                  </a:extLst>
                </a:gridCol>
                <a:gridCol w="2133434">
                  <a:extLst>
                    <a:ext uri="{9D8B030D-6E8A-4147-A177-3AD203B41FA5}">
                      <a16:colId xmlns:a16="http://schemas.microsoft.com/office/drawing/2014/main" val="2311983687"/>
                    </a:ext>
                  </a:extLst>
                </a:gridCol>
                <a:gridCol w="1260374">
                  <a:extLst>
                    <a:ext uri="{9D8B030D-6E8A-4147-A177-3AD203B41FA5}">
                      <a16:colId xmlns:a16="http://schemas.microsoft.com/office/drawing/2014/main" val="3192417450"/>
                    </a:ext>
                  </a:extLst>
                </a:gridCol>
              </a:tblGrid>
              <a:tr h="351459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CONCEPTO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MATERIALES DE TRABAJO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INVERSIÓN ASIGNADA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873886"/>
                  </a:ext>
                </a:extLst>
              </a:tr>
              <a:tr h="261189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endParaRPr lang="es-ES" sz="1000" b="1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ASISTENCIA ALIMENTARIA Y NUTRICIÓN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326536"/>
                  </a:ext>
                </a:extLst>
              </a:tr>
              <a:tr h="2372351">
                <a:tc>
                  <a:txBody>
                    <a:bodyPr/>
                    <a:lstStyle/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Distribución de despensas Recurso DIF Mpal. Avena, amaranto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ASESORÍA Y SEGUIMIENTO DE LOS PROGRAMAS ALIMENTARIOS</a:t>
                      </a:r>
                      <a:endParaRPr lang="es-MX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Supervisiones de los programas alimentarios escolaridad frío y caliente, supervisión entrega de despensas adultos mayores, personas con discapacidad, niñas y niños de 2 a 5 años 11 meses no escolarizado, beneficiarios en los primeros 1000 días, 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SALUD Y BIENESTAR COMUNITARIO</a:t>
                      </a:r>
                      <a:endParaRPr lang="es-MX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visitas de los comités de vigilancia para supervisión de los proyectos implementados, visitas de supervisión a los comités de vigilancia, 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ORIENTACIÓN ALIMENTARIA</a:t>
                      </a:r>
                      <a:endParaRPr lang="es-MX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Orientación y educación alimentaria, demostraciones de 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platillos huertos escolares pedagógicos. 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9279"/>
                  </a:ext>
                </a:extLst>
              </a:tr>
              <a:tr h="2056038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ATENCIÓN A GRUPOS PRIORITARIOS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Especies menores, paquetes de semillas para huertos de traspatio, 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MEJORAMIENTO DE LAS CONDICIONES DE VIVIENDA POBLACIÓN VULNERABLE</a:t>
                      </a:r>
                      <a:endParaRPr lang="es-MX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Paquetes para el mejoramiento de la vivienda, saneamiento ambiental, reforestación, faenas.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Apoyo a personas de escasos recursos con apoyos económicos estudios clínicos, medicamento y servicios funerarios, talleres de emprendimiento a la mujer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676938"/>
                  </a:ext>
                </a:extLst>
              </a:tr>
              <a:tr h="632627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UNIDAD DE PROCURACIÓN DE DERECHOS</a:t>
                      </a:r>
                      <a:endParaRPr lang="es-MX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Asesorías jurídicas, psicológica, estudios socioeconómicos de trabajo social, atención médica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59" marR="42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59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410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EB59FB8-5FBA-2E59-F3C5-1CB2C2F16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983195"/>
              </p:ext>
            </p:extLst>
          </p:nvPr>
        </p:nvGraphicFramePr>
        <p:xfrm>
          <a:off x="2194559" y="617248"/>
          <a:ext cx="8083297" cy="304800"/>
        </p:xfrm>
        <a:graphic>
          <a:graphicData uri="http://schemas.openxmlformats.org/drawingml/2006/table">
            <a:tbl>
              <a:tblPr/>
              <a:tblGrid>
                <a:gridCol w="4642785">
                  <a:extLst>
                    <a:ext uri="{9D8B030D-6E8A-4147-A177-3AD203B41FA5}">
                      <a16:colId xmlns:a16="http://schemas.microsoft.com/office/drawing/2014/main" val="188161804"/>
                    </a:ext>
                  </a:extLst>
                </a:gridCol>
                <a:gridCol w="2162793">
                  <a:extLst>
                    <a:ext uri="{9D8B030D-6E8A-4147-A177-3AD203B41FA5}">
                      <a16:colId xmlns:a16="http://schemas.microsoft.com/office/drawing/2014/main" val="74549951"/>
                    </a:ext>
                  </a:extLst>
                </a:gridCol>
                <a:gridCol w="1277719">
                  <a:extLst>
                    <a:ext uri="{9D8B030D-6E8A-4147-A177-3AD203B41FA5}">
                      <a16:colId xmlns:a16="http://schemas.microsoft.com/office/drawing/2014/main" val="1757549512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CONCEPTO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MATERIALES DE TRABAJO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INVERSIÓN ASIGNADA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600059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5493F8A-212A-CB6F-F9A1-DE37B38B8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720259"/>
              </p:ext>
            </p:extLst>
          </p:nvPr>
        </p:nvGraphicFramePr>
        <p:xfrm>
          <a:off x="2194560" y="1134308"/>
          <a:ext cx="8083297" cy="5106446"/>
        </p:xfrm>
        <a:graphic>
          <a:graphicData uri="http://schemas.openxmlformats.org/drawingml/2006/table">
            <a:tbl>
              <a:tblPr/>
              <a:tblGrid>
                <a:gridCol w="4642785">
                  <a:extLst>
                    <a:ext uri="{9D8B030D-6E8A-4147-A177-3AD203B41FA5}">
                      <a16:colId xmlns:a16="http://schemas.microsoft.com/office/drawing/2014/main" val="1998124099"/>
                    </a:ext>
                  </a:extLst>
                </a:gridCol>
                <a:gridCol w="2162793">
                  <a:extLst>
                    <a:ext uri="{9D8B030D-6E8A-4147-A177-3AD203B41FA5}">
                      <a16:colId xmlns:a16="http://schemas.microsoft.com/office/drawing/2014/main" val="3005866603"/>
                    </a:ext>
                  </a:extLst>
                </a:gridCol>
                <a:gridCol w="1277719">
                  <a:extLst>
                    <a:ext uri="{9D8B030D-6E8A-4147-A177-3AD203B41FA5}">
                      <a16:colId xmlns:a16="http://schemas.microsoft.com/office/drawing/2014/main" val="1897349785"/>
                    </a:ext>
                  </a:extLst>
                </a:gridCol>
              </a:tblGrid>
              <a:tr h="1062954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PREVENCIÓN Y ATENCIÓN FAMILIAR 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Sesiones preventivas de los programas de desarrollo familiar, canalizaciones de personas a la clínica de emociones para su atención, capacitaciones en estrategias en prevención en salud mental y adicciones, eventos conmemorativos y especiales (Día de Reyes, Día del Niño, Día de las Madres), cursos de verano.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073871"/>
                  </a:ext>
                </a:extLst>
              </a:tr>
              <a:tr h="1214804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ATENCIÓN A LA SALUD Y DISCAPACIDAD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FOMENTO A LA SALUD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Difundir orientar y promocionar medidas preventivas de enfermedades de la salud, Promoción de Campañas Nacionales de vacunación, promoción de vacunación antirrábica, Día del Abuelo, actividades recreativas para grupos de adultos mayores,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833255"/>
                  </a:ext>
                </a:extLst>
              </a:tr>
              <a:tr h="154077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974924"/>
                  </a:ext>
                </a:extLst>
              </a:tr>
              <a:tr h="1062954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ATENCIÓN A PERSONAS CON DISCAPACIDAD</a:t>
                      </a:r>
                      <a:endParaRPr lang="es-MX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Integración al área laboral a personas con discapacidad permanente en edad productiva, pláticas de sensibilización para la prevención, detección y atención a la discapacidad, apoyos funcionales, recorridos turísticos para NNA con discapacidad.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022823"/>
                  </a:ext>
                </a:extLst>
              </a:tr>
              <a:tr h="154077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PROCURADURIAS MUNICIPALES DE PROTECCIÓN DE NNA  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45211"/>
                  </a:ext>
                </a:extLst>
              </a:tr>
              <a:tr h="462231">
                <a:tc>
                  <a:txBody>
                    <a:bodyPr/>
                    <a:lstStyle/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Reportes de niñas, niños y adolescentes por vulneración a sus derechos, atenciones integrales a niñas, niños y adolescentes.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10688"/>
                  </a:ext>
                </a:extLst>
              </a:tr>
              <a:tr h="308154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RECURSOS MATERIALES Y DE OFICINA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786102"/>
                  </a:ext>
                </a:extLst>
              </a:tr>
              <a:tr h="462231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Papelería, insumos para impresora, muebles de oficina, etc.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ES" sz="900" b="1" dirty="0">
                          <a:solidFill>
                            <a:srgbClr val="000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11654"/>
                  </a:ext>
                </a:extLst>
              </a:tr>
              <a:tr h="224964">
                <a:tc gridSpan="2">
                  <a:txBody>
                    <a:bodyPr/>
                    <a:lstStyle/>
                    <a:p>
                      <a:pPr algn="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SUB- TOTAL</a:t>
                      </a:r>
                      <a:r>
                        <a:rPr lang="es-ES" sz="8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es-ES" sz="9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3808" marR="438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02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796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575A737-D8E7-3150-A16E-A2C47CE8BB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210762"/>
              </p:ext>
            </p:extLst>
          </p:nvPr>
        </p:nvGraphicFramePr>
        <p:xfrm>
          <a:off x="2267712" y="937260"/>
          <a:ext cx="8065008" cy="4983479"/>
        </p:xfrm>
        <a:graphic>
          <a:graphicData uri="http://schemas.openxmlformats.org/drawingml/2006/table">
            <a:tbl>
              <a:tblPr/>
              <a:tblGrid>
                <a:gridCol w="3637510">
                  <a:extLst>
                    <a:ext uri="{9D8B030D-6E8A-4147-A177-3AD203B41FA5}">
                      <a16:colId xmlns:a16="http://schemas.microsoft.com/office/drawing/2014/main" val="25065853"/>
                    </a:ext>
                  </a:extLst>
                </a:gridCol>
                <a:gridCol w="3148623">
                  <a:extLst>
                    <a:ext uri="{9D8B030D-6E8A-4147-A177-3AD203B41FA5}">
                      <a16:colId xmlns:a16="http://schemas.microsoft.com/office/drawing/2014/main" val="3245032232"/>
                    </a:ext>
                  </a:extLst>
                </a:gridCol>
                <a:gridCol w="1278875">
                  <a:extLst>
                    <a:ext uri="{9D8B030D-6E8A-4147-A177-3AD203B41FA5}">
                      <a16:colId xmlns:a16="http://schemas.microsoft.com/office/drawing/2014/main" val="1000992504"/>
                    </a:ext>
                  </a:extLst>
                </a:gridCol>
              </a:tblGrid>
              <a:tr h="340557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NOMBRE DEL PERSONAL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CARGO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0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ASIGNACIÓN ANUAL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79201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901302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017532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495806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49769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437907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23504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346079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954986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162018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829817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006813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7156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769010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40107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827876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927078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702886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45622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647661"/>
                  </a:ext>
                </a:extLst>
              </a:tr>
              <a:tr h="201496"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706424"/>
                  </a:ext>
                </a:extLst>
              </a:tr>
              <a:tr h="306501">
                <a:tc gridSpan="2">
                  <a:txBody>
                    <a:bodyPr/>
                    <a:lstStyle/>
                    <a:p>
                      <a:pPr algn="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SUB TOTAL</a:t>
                      </a:r>
                      <a:r>
                        <a:rPr lang="es-ES" sz="900" b="1" baseline="-250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126006"/>
                  </a:ext>
                </a:extLst>
              </a:tr>
              <a:tr h="306501">
                <a:tc gridSpan="2"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b="1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GRAN TOTAL :</a:t>
                      </a:r>
                      <a:endParaRPr lang="es-MX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900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s-MX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550632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ECA53381-8CCF-D2D0-2F87-B9A32C0BCF7F}"/>
              </a:ext>
            </a:extLst>
          </p:cNvPr>
          <p:cNvSpPr txBox="1"/>
          <p:nvPr/>
        </p:nvSpPr>
        <p:spPr>
          <a:xfrm>
            <a:off x="2574251" y="389621"/>
            <a:ext cx="321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rgbClr val="7030A0"/>
                </a:solidFill>
              </a:rPr>
              <a:t>Servicios Profesionales:</a:t>
            </a:r>
          </a:p>
        </p:txBody>
      </p:sp>
    </p:spTree>
    <p:extLst>
      <p:ext uri="{BB962C8B-B14F-4D97-AF65-F5344CB8AC3E}">
        <p14:creationId xmlns:p14="http://schemas.microsoft.com/office/powerpoint/2010/main" val="3249859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4D11A2C-6CFD-3904-BF5C-5A8F949D8C72}"/>
              </a:ext>
            </a:extLst>
          </p:cNvPr>
          <p:cNvSpPr txBox="1"/>
          <p:nvPr/>
        </p:nvSpPr>
        <p:spPr>
          <a:xfrm>
            <a:off x="6361720" y="427661"/>
            <a:ext cx="2014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CUMPLIMIENTO % (71-100</a:t>
            </a:r>
            <a:r>
              <a:rPr lang="es-MX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4AA17AF-3B8C-0524-807F-5BFDE5BEB5B2}"/>
              </a:ext>
            </a:extLst>
          </p:cNvPr>
          <p:cNvSpPr txBox="1"/>
          <p:nvPr/>
        </p:nvSpPr>
        <p:spPr>
          <a:xfrm>
            <a:off x="6361720" y="704660"/>
            <a:ext cx="2442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% (70-50)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CEC59DE-CEE7-BA43-A561-BBE2687DCAC4}"/>
              </a:ext>
            </a:extLst>
          </p:cNvPr>
          <p:cNvSpPr txBox="1"/>
          <p:nvPr/>
        </p:nvSpPr>
        <p:spPr>
          <a:xfrm>
            <a:off x="6361720" y="950881"/>
            <a:ext cx="2014184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INCUMPLIMIENTO % (50-0)</a:t>
            </a:r>
          </a:p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echa derecha 17">
            <a:extLst>
              <a:ext uri="{FF2B5EF4-FFF2-40B4-BE49-F238E27FC236}">
                <a16:creationId xmlns:a16="http://schemas.microsoft.com/office/drawing/2014/main" id="{54C2B48F-32DC-0022-14CB-5B0708DF11C4}"/>
              </a:ext>
            </a:extLst>
          </p:cNvPr>
          <p:cNvSpPr/>
          <p:nvPr/>
        </p:nvSpPr>
        <p:spPr>
          <a:xfrm>
            <a:off x="8320955" y="465951"/>
            <a:ext cx="1133856" cy="16690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Flecha derecha 18">
            <a:extLst>
              <a:ext uri="{FF2B5EF4-FFF2-40B4-BE49-F238E27FC236}">
                <a16:creationId xmlns:a16="http://schemas.microsoft.com/office/drawing/2014/main" id="{0CF22C52-1228-6E77-F2EF-A44D00A365C0}"/>
              </a:ext>
            </a:extLst>
          </p:cNvPr>
          <p:cNvSpPr/>
          <p:nvPr/>
        </p:nvSpPr>
        <p:spPr>
          <a:xfrm>
            <a:off x="8320955" y="717365"/>
            <a:ext cx="1133856" cy="21714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Flecha derecha 19">
            <a:extLst>
              <a:ext uri="{FF2B5EF4-FFF2-40B4-BE49-F238E27FC236}">
                <a16:creationId xmlns:a16="http://schemas.microsoft.com/office/drawing/2014/main" id="{8BD93855-816F-5C4A-EA00-EBA43AB5676D}"/>
              </a:ext>
            </a:extLst>
          </p:cNvPr>
          <p:cNvSpPr/>
          <p:nvPr/>
        </p:nvSpPr>
        <p:spPr>
          <a:xfrm>
            <a:off x="8320955" y="1039535"/>
            <a:ext cx="1133856" cy="18321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56461ED-CB40-21AD-3F45-EF3FFCC68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248" y="330955"/>
            <a:ext cx="1359526" cy="1207113"/>
          </a:xfrm>
          <a:prstGeom prst="rect">
            <a:avLst/>
          </a:prstGeom>
        </p:spPr>
      </p:pic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D9255621-D8C4-B347-0E82-CDE1492107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2933274"/>
              </p:ext>
            </p:extLst>
          </p:nvPr>
        </p:nvGraphicFramePr>
        <p:xfrm>
          <a:off x="1821145" y="1451018"/>
          <a:ext cx="8984177" cy="3602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559F84BE-356F-EB78-E091-68CB0D343327}"/>
              </a:ext>
            </a:extLst>
          </p:cNvPr>
          <p:cNvSpPr txBox="1"/>
          <p:nvPr/>
        </p:nvSpPr>
        <p:spPr>
          <a:xfrm>
            <a:off x="1525443" y="5172134"/>
            <a:ext cx="9141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rgbClr val="7030A0"/>
                </a:solidFill>
              </a:rPr>
              <a:t>La evaluación se realiza con base a los reportes mensuales del cumplimiento de sus metas de las actividades realizadas de cada SMDIF de acuerdo con su programación </a:t>
            </a:r>
            <a:endParaRPr lang="es-MX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49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AB64BF1-D015-3512-A106-18F2B0BDD7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1A23FD8B-FDE6-04A0-0EE1-ABCD9CA24A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0817" y="1208860"/>
            <a:ext cx="10230365" cy="2386956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PLANEACIÓN Y PROGRAMACIÓN</a:t>
            </a:r>
            <a:b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318118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92A4084-6457-30A6-C0E0-06040FFFAC3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55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A0DC356-4847-4B0A-BF16-F1C9E83C4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003500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9DAAF67-8848-4707-902A-D8D7501F1862}"/>
              </a:ext>
            </a:extLst>
          </p:cNvPr>
          <p:cNvSpPr txBox="1"/>
          <p:nvPr/>
        </p:nvSpPr>
        <p:spPr>
          <a:xfrm>
            <a:off x="1320541" y="1813144"/>
            <a:ext cx="32861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rgbClr val="000000"/>
                </a:solidFill>
                <a:latin typeface="-apple-system"/>
              </a:rPr>
              <a:t>Mariana Espinosa de los Monteros Cuéllar</a:t>
            </a:r>
          </a:p>
          <a:p>
            <a:endParaRPr lang="es-MX" sz="2800" b="1" i="0" dirty="0">
              <a:solidFill>
                <a:srgbClr val="000000"/>
              </a:solidFill>
              <a:effectLst/>
              <a:latin typeface="-apple-system"/>
            </a:endParaRPr>
          </a:p>
          <a:p>
            <a:endParaRPr lang="es-MX" sz="2800" b="1" dirty="0">
              <a:solidFill>
                <a:srgbClr val="7030A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4CF8868-0082-4E00-BF31-D4E1C2425052}"/>
              </a:ext>
            </a:extLst>
          </p:cNvPr>
          <p:cNvSpPr txBox="1"/>
          <p:nvPr/>
        </p:nvSpPr>
        <p:spPr>
          <a:xfrm>
            <a:off x="2152650" y="3083896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@</a:t>
            </a:r>
            <a:r>
              <a:rPr lang="es-MX" b="0" i="0" dirty="0">
                <a:solidFill>
                  <a:srgbClr val="000000"/>
                </a:solidFill>
                <a:effectLst/>
                <a:latin typeface="-apple-system"/>
              </a:rPr>
              <a:t>mariana_tlx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744A684F-7742-424A-A39F-A10749BA6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881" y="2031915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5185B8F-5C6E-48BF-9A61-DEC7BB31A049}"/>
              </a:ext>
            </a:extLst>
          </p:cNvPr>
          <p:cNvSpPr txBox="1"/>
          <p:nvPr/>
        </p:nvSpPr>
        <p:spPr>
          <a:xfrm>
            <a:off x="8870343" y="2112311"/>
            <a:ext cx="154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@</a:t>
            </a:r>
            <a:r>
              <a:rPr lang="es-MX" b="0" i="0" dirty="0">
                <a:solidFill>
                  <a:srgbClr val="000000"/>
                </a:solidFill>
                <a:effectLst/>
                <a:latin typeface="-apple-system"/>
              </a:rPr>
              <a:t>sediftlaxcala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D8B113C-16B7-4397-A04F-58A69B6A5E9D}"/>
              </a:ext>
            </a:extLst>
          </p:cNvPr>
          <p:cNvSpPr txBox="1"/>
          <p:nvPr/>
        </p:nvSpPr>
        <p:spPr>
          <a:xfrm>
            <a:off x="2185987" y="4016780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0" i="0" dirty="0" err="1">
                <a:solidFill>
                  <a:srgbClr val="000000"/>
                </a:solidFill>
                <a:effectLst/>
                <a:latin typeface="-apple-system"/>
              </a:rPr>
              <a:t>MarianaEMCuellar</a:t>
            </a:r>
            <a:endParaRPr lang="es-MX" b="0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5408C5E-792C-4CAC-A6CA-D50965E1A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3797351"/>
            <a:ext cx="542925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CBF23DF6-DAFE-4FEE-B88E-0E1BF311A787}"/>
              </a:ext>
            </a:extLst>
          </p:cNvPr>
          <p:cNvSpPr txBox="1"/>
          <p:nvPr/>
        </p:nvSpPr>
        <p:spPr>
          <a:xfrm>
            <a:off x="8948112" y="2959622"/>
            <a:ext cx="1388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0" i="0" dirty="0" err="1">
                <a:solidFill>
                  <a:srgbClr val="000000"/>
                </a:solidFill>
                <a:effectLst/>
                <a:latin typeface="-apple-system"/>
              </a:rPr>
              <a:t>SedifTlaxcala</a:t>
            </a:r>
            <a:endParaRPr lang="es-MX" b="0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3FC0D337-E1ED-449D-A93A-E9CF1D987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263" y="2740193"/>
            <a:ext cx="542925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15804FA-85F8-4BB4-AD2C-755D4394965B}"/>
              </a:ext>
            </a:extLst>
          </p:cNvPr>
          <p:cNvSpPr txBox="1"/>
          <p:nvPr/>
        </p:nvSpPr>
        <p:spPr>
          <a:xfrm>
            <a:off x="2185987" y="4859625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0" i="0" dirty="0">
                <a:solidFill>
                  <a:srgbClr val="000000"/>
                </a:solidFill>
                <a:effectLst/>
                <a:latin typeface="-apple-system"/>
              </a:rPr>
              <a:t>@Mariana_Tlx</a:t>
            </a:r>
          </a:p>
        </p:txBody>
      </p:sp>
      <p:pic>
        <p:nvPicPr>
          <p:cNvPr id="1030" name="Picture 6" descr="Twitter X Logo Png - Vectores y PSD gratuitos para descargar">
            <a:extLst>
              <a:ext uri="{FF2B5EF4-FFF2-40B4-BE49-F238E27FC236}">
                <a16:creationId xmlns:a16="http://schemas.microsoft.com/office/drawing/2014/main" id="{264D772B-7F74-40B0-95A4-601699C2F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676507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AA71A40-E74C-4F95-8C97-3312C60800EA}"/>
              </a:ext>
            </a:extLst>
          </p:cNvPr>
          <p:cNvSpPr txBox="1"/>
          <p:nvPr/>
        </p:nvSpPr>
        <p:spPr>
          <a:xfrm>
            <a:off x="8901576" y="3731535"/>
            <a:ext cx="1653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0" i="0" dirty="0">
                <a:solidFill>
                  <a:srgbClr val="000000"/>
                </a:solidFill>
                <a:effectLst/>
                <a:latin typeface="-apple-system"/>
              </a:rPr>
              <a:t>@SEDIFTlaxcala</a:t>
            </a:r>
          </a:p>
        </p:txBody>
      </p:sp>
      <p:pic>
        <p:nvPicPr>
          <p:cNvPr id="23" name="Picture 6" descr="Twitter X Logo Png - Vectores y PSD gratuitos para descargar">
            <a:extLst>
              <a:ext uri="{FF2B5EF4-FFF2-40B4-BE49-F238E27FC236}">
                <a16:creationId xmlns:a16="http://schemas.microsoft.com/office/drawing/2014/main" id="{A0CC4836-3A9B-430B-B67F-0AC2363EB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777" y="3548417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4100DF01-5D63-48BE-8B01-74709369D054}"/>
              </a:ext>
            </a:extLst>
          </p:cNvPr>
          <p:cNvSpPr txBox="1"/>
          <p:nvPr/>
        </p:nvSpPr>
        <p:spPr>
          <a:xfrm>
            <a:off x="8948112" y="4574382"/>
            <a:ext cx="1634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-apple-system"/>
              </a:rPr>
              <a:t>@sedif.tlaxcala</a:t>
            </a:r>
            <a:endParaRPr lang="es-MX" b="0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  <p:pic>
        <p:nvPicPr>
          <p:cNvPr id="1032" name="Picture 8" descr="Tiktok png imágenes | PNGWing">
            <a:extLst>
              <a:ext uri="{FF2B5EF4-FFF2-40B4-BE49-F238E27FC236}">
                <a16:creationId xmlns:a16="http://schemas.microsoft.com/office/drawing/2014/main" id="{5EB58D0A-D259-4948-B201-861038FCF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025" y="4389776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364AD21D-FB1D-439F-8F9D-430362DC9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263" y="5188475"/>
            <a:ext cx="611794" cy="42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A1B4EE12-37FD-4A49-80E8-628DF0B9DD56}"/>
              </a:ext>
            </a:extLst>
          </p:cNvPr>
          <p:cNvSpPr txBox="1"/>
          <p:nvPr/>
        </p:nvSpPr>
        <p:spPr>
          <a:xfrm>
            <a:off x="8958914" y="5242619"/>
            <a:ext cx="154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-apple-system"/>
              </a:rPr>
              <a:t>@sediftlaxcala</a:t>
            </a:r>
            <a:endParaRPr lang="es-MX" b="0" i="0" dirty="0">
              <a:solidFill>
                <a:srgbClr val="000000"/>
              </a:solidFill>
              <a:effectLst/>
              <a:latin typeface="-apple-system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50C7CB8-322B-4D26-A0A4-411CDE6843E8}"/>
              </a:ext>
            </a:extLst>
          </p:cNvPr>
          <p:cNvSpPr txBox="1"/>
          <p:nvPr/>
        </p:nvSpPr>
        <p:spPr>
          <a:xfrm>
            <a:off x="7740391" y="1323792"/>
            <a:ext cx="336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i="0" dirty="0">
                <a:solidFill>
                  <a:srgbClr val="000000"/>
                </a:solidFill>
                <a:effectLst/>
                <a:latin typeface="-apple-system"/>
              </a:rPr>
              <a:t>Sistema Estatal DIF</a:t>
            </a:r>
            <a:endParaRPr lang="es-MX" sz="2800" b="1" dirty="0">
              <a:solidFill>
                <a:srgbClr val="7030A0"/>
              </a:solidFill>
            </a:endParaRP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36D917FD-0697-417A-B910-2DD27A0BC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5068" y="339259"/>
            <a:ext cx="4257933" cy="1040026"/>
          </a:xfrm>
        </p:spPr>
        <p:txBody>
          <a:bodyPr>
            <a:normAutofit/>
          </a:bodyPr>
          <a:lstStyle/>
          <a:p>
            <a:pPr algn="l"/>
            <a:r>
              <a:rPr lang="es-MX" sz="32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NUESTRAS REDES SOCIALES</a:t>
            </a:r>
          </a:p>
        </p:txBody>
      </p:sp>
    </p:spTree>
    <p:extLst>
      <p:ext uri="{BB962C8B-B14F-4D97-AF65-F5344CB8AC3E}">
        <p14:creationId xmlns:p14="http://schemas.microsoft.com/office/powerpoint/2010/main" val="3556288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92A4084-6457-30A6-C0E0-06040FFFAC3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7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7D9BA485-E7D6-4F17-C1AB-DD0167C34CDE}"/>
              </a:ext>
            </a:extLst>
          </p:cNvPr>
          <p:cNvSpPr txBox="1"/>
          <p:nvPr/>
        </p:nvSpPr>
        <p:spPr>
          <a:xfrm>
            <a:off x="2337925" y="506787"/>
            <a:ext cx="7936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DESCRIPCIÓN DE LA ESTRUCTURA PROGRAMÁTICA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F64E98D-54E4-2204-8183-2F2209E2B9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316603"/>
              </p:ext>
            </p:extLst>
          </p:nvPr>
        </p:nvGraphicFramePr>
        <p:xfrm>
          <a:off x="1197864" y="1093771"/>
          <a:ext cx="9427464" cy="517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Worksheet" r:id="rId4" imgW="8277173" imgH="5238817" progId="Excel.Sheet.12">
                  <p:embed/>
                </p:oleObj>
              </mc:Choice>
              <mc:Fallback>
                <p:oleObj name="Worksheet" r:id="rId4" imgW="8277173" imgH="5238817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5F0F99D8-1712-498E-89CA-070F552104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7864" y="1093771"/>
                        <a:ext cx="9427464" cy="517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377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97AA4937-E733-41D9-B6D9-31FC68EE7F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32540"/>
              </p:ext>
            </p:extLst>
          </p:nvPr>
        </p:nvGraphicFramePr>
        <p:xfrm>
          <a:off x="2157984" y="813816"/>
          <a:ext cx="9025127" cy="5340094"/>
        </p:xfrm>
        <a:graphic>
          <a:graphicData uri="http://schemas.openxmlformats.org/drawingml/2006/table">
            <a:tbl>
              <a:tblPr/>
              <a:tblGrid>
                <a:gridCol w="2703379">
                  <a:extLst>
                    <a:ext uri="{9D8B030D-6E8A-4147-A177-3AD203B41FA5}">
                      <a16:colId xmlns:a16="http://schemas.microsoft.com/office/drawing/2014/main" val="596560033"/>
                    </a:ext>
                  </a:extLst>
                </a:gridCol>
                <a:gridCol w="1372484">
                  <a:extLst>
                    <a:ext uri="{9D8B030D-6E8A-4147-A177-3AD203B41FA5}">
                      <a16:colId xmlns:a16="http://schemas.microsoft.com/office/drawing/2014/main" val="3997801010"/>
                    </a:ext>
                  </a:extLst>
                </a:gridCol>
                <a:gridCol w="863002">
                  <a:extLst>
                    <a:ext uri="{9D8B030D-6E8A-4147-A177-3AD203B41FA5}">
                      <a16:colId xmlns:a16="http://schemas.microsoft.com/office/drawing/2014/main" val="4171633187"/>
                    </a:ext>
                  </a:extLst>
                </a:gridCol>
                <a:gridCol w="1070954">
                  <a:extLst>
                    <a:ext uri="{9D8B030D-6E8A-4147-A177-3AD203B41FA5}">
                      <a16:colId xmlns:a16="http://schemas.microsoft.com/office/drawing/2014/main" val="3236531973"/>
                    </a:ext>
                  </a:extLst>
                </a:gridCol>
                <a:gridCol w="998171">
                  <a:extLst>
                    <a:ext uri="{9D8B030D-6E8A-4147-A177-3AD203B41FA5}">
                      <a16:colId xmlns:a16="http://schemas.microsoft.com/office/drawing/2014/main" val="2604948368"/>
                    </a:ext>
                  </a:extLst>
                </a:gridCol>
                <a:gridCol w="1081352">
                  <a:extLst>
                    <a:ext uri="{9D8B030D-6E8A-4147-A177-3AD203B41FA5}">
                      <a16:colId xmlns:a16="http://schemas.microsoft.com/office/drawing/2014/main" val="3325329962"/>
                    </a:ext>
                  </a:extLst>
                </a:gridCol>
                <a:gridCol w="935785">
                  <a:extLst>
                    <a:ext uri="{9D8B030D-6E8A-4147-A177-3AD203B41FA5}">
                      <a16:colId xmlns:a16="http://schemas.microsoft.com/office/drawing/2014/main" val="2855502532"/>
                    </a:ext>
                  </a:extLst>
                </a:gridCol>
              </a:tblGrid>
              <a:tr h="556796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PROGRAMA SALUD Y BIENESTAR COMUNITARIO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008197"/>
                  </a:ext>
                </a:extLst>
              </a:tr>
              <a:tr h="417598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Visitas de los comités de vigilancia para la supervisión a los proyectos implementados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3ER.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4TO. TRIM.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337260"/>
                  </a:ext>
                </a:extLst>
              </a:tr>
              <a:tr h="44852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COMITÉ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802097"/>
                  </a:ext>
                </a:extLst>
              </a:tr>
              <a:tr h="417598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Visitas de supervisión a los comités de vigilancia en las capacitaciones del programa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52010"/>
                  </a:ext>
                </a:extLst>
              </a:tr>
              <a:tr h="51039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COMITÉ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026645"/>
                  </a:ext>
                </a:extLst>
              </a:tr>
              <a:tr h="5103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>
                          <a:effectLst/>
                          <a:latin typeface="Arial" panose="020B0604020202020204" pitchFamily="34" charset="0"/>
                        </a:rPr>
                        <a:t>ORIENTACIÓN ALIMENTARIA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727236"/>
                  </a:ext>
                </a:extLst>
              </a:tr>
              <a:tr h="328922">
                <a:tc rowSpan="2"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Temas de orientación y educación alimentaria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348437"/>
                  </a:ext>
                </a:extLst>
              </a:tr>
              <a:tr h="3402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158791"/>
                  </a:ext>
                </a:extLst>
              </a:tr>
              <a:tr h="386664">
                <a:tc rowSpan="2"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Preparación de platillos con insumos recibidos en la despensa de los programas alimentarios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DEMOSTRACIÓN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492478"/>
                  </a:ext>
                </a:extLst>
              </a:tr>
              <a:tr h="41759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89771"/>
                  </a:ext>
                </a:extLst>
              </a:tr>
              <a:tr h="34026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Huertos escolares pedagógicos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HUERTO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574467"/>
                  </a:ext>
                </a:extLst>
              </a:tr>
              <a:tr h="32479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ESCUELA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470028"/>
                  </a:ext>
                </a:extLst>
              </a:tr>
              <a:tr h="34026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12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573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D8EE8DE-8F8D-276F-BF59-7B78A303C9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175560"/>
              </p:ext>
            </p:extLst>
          </p:nvPr>
        </p:nvGraphicFramePr>
        <p:xfrm>
          <a:off x="2267712" y="658888"/>
          <a:ext cx="8778240" cy="5540224"/>
        </p:xfrm>
        <a:graphic>
          <a:graphicData uri="http://schemas.openxmlformats.org/drawingml/2006/table">
            <a:tbl>
              <a:tblPr/>
              <a:tblGrid>
                <a:gridCol w="2629426">
                  <a:extLst>
                    <a:ext uri="{9D8B030D-6E8A-4147-A177-3AD203B41FA5}">
                      <a16:colId xmlns:a16="http://schemas.microsoft.com/office/drawing/2014/main" val="1495948786"/>
                    </a:ext>
                  </a:extLst>
                </a:gridCol>
                <a:gridCol w="1334940">
                  <a:extLst>
                    <a:ext uri="{9D8B030D-6E8A-4147-A177-3AD203B41FA5}">
                      <a16:colId xmlns:a16="http://schemas.microsoft.com/office/drawing/2014/main" val="1103027697"/>
                    </a:ext>
                  </a:extLst>
                </a:gridCol>
                <a:gridCol w="839394">
                  <a:extLst>
                    <a:ext uri="{9D8B030D-6E8A-4147-A177-3AD203B41FA5}">
                      <a16:colId xmlns:a16="http://schemas.microsoft.com/office/drawing/2014/main" val="3427315110"/>
                    </a:ext>
                  </a:extLst>
                </a:gridCol>
                <a:gridCol w="1041658">
                  <a:extLst>
                    <a:ext uri="{9D8B030D-6E8A-4147-A177-3AD203B41FA5}">
                      <a16:colId xmlns:a16="http://schemas.microsoft.com/office/drawing/2014/main" val="767352550"/>
                    </a:ext>
                  </a:extLst>
                </a:gridCol>
                <a:gridCol w="970865">
                  <a:extLst>
                    <a:ext uri="{9D8B030D-6E8A-4147-A177-3AD203B41FA5}">
                      <a16:colId xmlns:a16="http://schemas.microsoft.com/office/drawing/2014/main" val="141720838"/>
                    </a:ext>
                  </a:extLst>
                </a:gridCol>
                <a:gridCol w="1051771">
                  <a:extLst>
                    <a:ext uri="{9D8B030D-6E8A-4147-A177-3AD203B41FA5}">
                      <a16:colId xmlns:a16="http://schemas.microsoft.com/office/drawing/2014/main" val="3457392988"/>
                    </a:ext>
                  </a:extLst>
                </a:gridCol>
                <a:gridCol w="910186">
                  <a:extLst>
                    <a:ext uri="{9D8B030D-6E8A-4147-A177-3AD203B41FA5}">
                      <a16:colId xmlns:a16="http://schemas.microsoft.com/office/drawing/2014/main" val="2225833494"/>
                    </a:ext>
                  </a:extLst>
                </a:gridCol>
              </a:tblGrid>
              <a:tr h="336586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ATENCIÓN A GRUPOS PRIORITARIOS</a:t>
                      </a:r>
                    </a:p>
                  </a:txBody>
                  <a:tcPr marL="9083" marR="9083" marT="9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377051"/>
                  </a:ext>
                </a:extLst>
              </a:tr>
              <a:tr h="34766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Gestión y Entrega de Especies Menores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PAQUETE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3ER. TRIM.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4TO. TRIM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813099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FAMILIA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661852"/>
                  </a:ext>
                </a:extLst>
              </a:tr>
              <a:tr h="230903"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Dotar de Paquetes de Semillas para Huertos de Traspatio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PAQUETE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364234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FAMILIA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608698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HUERTO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045971"/>
                  </a:ext>
                </a:extLst>
              </a:tr>
              <a:tr h="228010">
                <a:tc rowSpan="2">
                  <a:txBody>
                    <a:bodyPr/>
                    <a:lstStyle/>
                    <a:p>
                      <a:pPr algn="just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Generar Autosustentabilidad en Huertos Familiares de Traspatio (Autoconsumo)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ORIENTACIÓN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299676"/>
                  </a:ext>
                </a:extLst>
              </a:tr>
              <a:tr h="32572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283077"/>
                  </a:ext>
                </a:extLst>
              </a:tr>
              <a:tr h="230903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>
                          <a:effectLst/>
                          <a:latin typeface="Arial" panose="020B0604020202020204" pitchFamily="34" charset="0"/>
                        </a:rPr>
                        <a:t>MEJORAMIENTO DE LAS CONDICIONES DE VIVIENDA PARA POBLACIÓN VULNERABLE</a:t>
                      </a:r>
                    </a:p>
                  </a:txBody>
                  <a:tcPr marL="9083" marR="9083" marT="9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366247"/>
                  </a:ext>
                </a:extLst>
              </a:tr>
              <a:tr h="51030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Gestionar y Equipar con Paquetes para el Mejoramiento de la Vivienda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PAQUETE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080110"/>
                  </a:ext>
                </a:extLst>
              </a:tr>
              <a:tr h="228010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Saneamiento Ambiental, Reforestación y Faenas 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FAENA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486469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ÁRBOL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733928"/>
                  </a:ext>
                </a:extLst>
              </a:tr>
              <a:tr h="499448">
                <a:tc rowSpan="4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Atención a personas en Desamparo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effectLst/>
                          <a:latin typeface="Arial" panose="020B0604020202020204" pitchFamily="34" charset="0"/>
                        </a:rPr>
                        <a:t>MEDICAMENTO ESPECIALES Y CONTROLADOS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912797"/>
                  </a:ext>
                </a:extLst>
              </a:tr>
              <a:tr h="41258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APOYO ECONÓMICO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37209"/>
                  </a:ext>
                </a:extLst>
              </a:tr>
              <a:tr h="2714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ESTUDIO CLÍNICO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177531"/>
                  </a:ext>
                </a:extLst>
              </a:tr>
              <a:tr h="30232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effectLst/>
                          <a:latin typeface="Arial" panose="020B0604020202020204" pitchFamily="34" charset="0"/>
                        </a:rPr>
                        <a:t>SERVICIO FUNERARIO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977929"/>
                  </a:ext>
                </a:extLst>
              </a:tr>
              <a:tr h="230903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Talleres de emprendimiento a la mujer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TALLER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592527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0498928"/>
                  </a:ext>
                </a:extLst>
              </a:tr>
              <a:tr h="23090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CANALIZACIÓN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083" marR="9083" marT="9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977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60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253C1C3-C234-4551-7C1B-5108D10FC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44410"/>
              </p:ext>
            </p:extLst>
          </p:nvPr>
        </p:nvGraphicFramePr>
        <p:xfrm>
          <a:off x="2282190" y="731521"/>
          <a:ext cx="8708897" cy="4983480"/>
        </p:xfrm>
        <a:graphic>
          <a:graphicData uri="http://schemas.openxmlformats.org/drawingml/2006/table">
            <a:tbl>
              <a:tblPr/>
              <a:tblGrid>
                <a:gridCol w="2608656">
                  <a:extLst>
                    <a:ext uri="{9D8B030D-6E8A-4147-A177-3AD203B41FA5}">
                      <a16:colId xmlns:a16="http://schemas.microsoft.com/office/drawing/2014/main" val="1694108691"/>
                    </a:ext>
                  </a:extLst>
                </a:gridCol>
                <a:gridCol w="1324395">
                  <a:extLst>
                    <a:ext uri="{9D8B030D-6E8A-4147-A177-3AD203B41FA5}">
                      <a16:colId xmlns:a16="http://schemas.microsoft.com/office/drawing/2014/main" val="931348693"/>
                    </a:ext>
                  </a:extLst>
                </a:gridCol>
                <a:gridCol w="832763">
                  <a:extLst>
                    <a:ext uri="{9D8B030D-6E8A-4147-A177-3AD203B41FA5}">
                      <a16:colId xmlns:a16="http://schemas.microsoft.com/office/drawing/2014/main" val="1821301386"/>
                    </a:ext>
                  </a:extLst>
                </a:gridCol>
                <a:gridCol w="1033429">
                  <a:extLst>
                    <a:ext uri="{9D8B030D-6E8A-4147-A177-3AD203B41FA5}">
                      <a16:colId xmlns:a16="http://schemas.microsoft.com/office/drawing/2014/main" val="1354915366"/>
                    </a:ext>
                  </a:extLst>
                </a:gridCol>
                <a:gridCol w="963196">
                  <a:extLst>
                    <a:ext uri="{9D8B030D-6E8A-4147-A177-3AD203B41FA5}">
                      <a16:colId xmlns:a16="http://schemas.microsoft.com/office/drawing/2014/main" val="1183626708"/>
                    </a:ext>
                  </a:extLst>
                </a:gridCol>
                <a:gridCol w="1043462">
                  <a:extLst>
                    <a:ext uri="{9D8B030D-6E8A-4147-A177-3AD203B41FA5}">
                      <a16:colId xmlns:a16="http://schemas.microsoft.com/office/drawing/2014/main" val="3587889805"/>
                    </a:ext>
                  </a:extLst>
                </a:gridCol>
                <a:gridCol w="902996">
                  <a:extLst>
                    <a:ext uri="{9D8B030D-6E8A-4147-A177-3AD203B41FA5}">
                      <a16:colId xmlns:a16="http://schemas.microsoft.com/office/drawing/2014/main" val="802070904"/>
                    </a:ext>
                  </a:extLst>
                </a:gridCol>
              </a:tblGrid>
              <a:tr h="51985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UNIDAD DE PROCURACIÓN DE DERECHOS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97484"/>
                  </a:ext>
                </a:extLst>
              </a:tr>
              <a:tr h="412301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Asesorías jurídicas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ASESORÍA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3ER. TRIM.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4TO. TRIM.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415412"/>
                  </a:ext>
                </a:extLst>
              </a:tr>
              <a:tr h="35852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007260"/>
                  </a:ext>
                </a:extLst>
              </a:tr>
              <a:tr h="43023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949588"/>
                  </a:ext>
                </a:extLst>
              </a:tr>
              <a:tr h="35852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Asesoría Psicológica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ASESORÍA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109244"/>
                  </a:ext>
                </a:extLst>
              </a:tr>
              <a:tr h="34059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036727"/>
                  </a:ext>
                </a:extLst>
              </a:tr>
              <a:tr h="39437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945786"/>
                  </a:ext>
                </a:extLst>
              </a:tr>
              <a:tr h="39437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Estudios socieconómicos de trabajo social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ESTUDIO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379424"/>
                  </a:ext>
                </a:extLst>
              </a:tr>
              <a:tr h="39437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187272"/>
                  </a:ext>
                </a:extLst>
              </a:tr>
              <a:tr h="44815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Atencíon médica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CONSULTA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03191"/>
                  </a:ext>
                </a:extLst>
              </a:tr>
              <a:tr h="44815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VISITA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698861"/>
                  </a:ext>
                </a:extLst>
              </a:tr>
              <a:tr h="48400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599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312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D24FE48-14ED-9632-1DD2-3B5DBEC38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024226"/>
              </p:ext>
            </p:extLst>
          </p:nvPr>
        </p:nvGraphicFramePr>
        <p:xfrm>
          <a:off x="2212848" y="448056"/>
          <a:ext cx="9171432" cy="5573230"/>
        </p:xfrm>
        <a:graphic>
          <a:graphicData uri="http://schemas.openxmlformats.org/drawingml/2006/table">
            <a:tbl>
              <a:tblPr/>
              <a:tblGrid>
                <a:gridCol w="2747202">
                  <a:extLst>
                    <a:ext uri="{9D8B030D-6E8A-4147-A177-3AD203B41FA5}">
                      <a16:colId xmlns:a16="http://schemas.microsoft.com/office/drawing/2014/main" val="2475284761"/>
                    </a:ext>
                  </a:extLst>
                </a:gridCol>
                <a:gridCol w="1394734">
                  <a:extLst>
                    <a:ext uri="{9D8B030D-6E8A-4147-A177-3AD203B41FA5}">
                      <a16:colId xmlns:a16="http://schemas.microsoft.com/office/drawing/2014/main" val="1013950453"/>
                    </a:ext>
                  </a:extLst>
                </a:gridCol>
                <a:gridCol w="876993">
                  <a:extLst>
                    <a:ext uri="{9D8B030D-6E8A-4147-A177-3AD203B41FA5}">
                      <a16:colId xmlns:a16="http://schemas.microsoft.com/office/drawing/2014/main" val="3172774627"/>
                    </a:ext>
                  </a:extLst>
                </a:gridCol>
                <a:gridCol w="1088314">
                  <a:extLst>
                    <a:ext uri="{9D8B030D-6E8A-4147-A177-3AD203B41FA5}">
                      <a16:colId xmlns:a16="http://schemas.microsoft.com/office/drawing/2014/main" val="1337908265"/>
                    </a:ext>
                  </a:extLst>
                </a:gridCol>
                <a:gridCol w="1014352">
                  <a:extLst>
                    <a:ext uri="{9D8B030D-6E8A-4147-A177-3AD203B41FA5}">
                      <a16:colId xmlns:a16="http://schemas.microsoft.com/office/drawing/2014/main" val="3801025855"/>
                    </a:ext>
                  </a:extLst>
                </a:gridCol>
                <a:gridCol w="1098882">
                  <a:extLst>
                    <a:ext uri="{9D8B030D-6E8A-4147-A177-3AD203B41FA5}">
                      <a16:colId xmlns:a16="http://schemas.microsoft.com/office/drawing/2014/main" val="4233508806"/>
                    </a:ext>
                  </a:extLst>
                </a:gridCol>
                <a:gridCol w="950955">
                  <a:extLst>
                    <a:ext uri="{9D8B030D-6E8A-4147-A177-3AD203B41FA5}">
                      <a16:colId xmlns:a16="http://schemas.microsoft.com/office/drawing/2014/main" val="2266963390"/>
                    </a:ext>
                  </a:extLst>
                </a:gridCol>
              </a:tblGrid>
              <a:tr h="337617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effectLst/>
                          <a:latin typeface="Arial" panose="020B0604020202020204" pitchFamily="34" charset="0"/>
                        </a:rPr>
                        <a:t>DIRECCIÓN DE PREVENCIÓN Y ATENCIÓN FAMILIAR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077456"/>
                  </a:ext>
                </a:extLst>
              </a:tr>
              <a:tr h="488963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50" b="1" i="0" u="none" strike="noStrike" dirty="0">
                          <a:effectLst/>
                          <a:latin typeface="Arial" panose="020B0604020202020204" pitchFamily="34" charset="0"/>
                        </a:rPr>
                        <a:t>Sesiones preventivas de los programas de desarrollo familiar. </a:t>
                      </a:r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Prevención, atención, difusión y capacitación de los programas: Explotación Sexual Infantil (ESI), Prevención de Acoso Escolar, Prevención de Trabajo Infantil, Estrategia de prevención y atención a la Migración No Acompañada, Prevención de Abuso Sexual, Prevención de Adicciones en Niñas, Niños y Adolescentes; Prevención del Embarazo en Niñas y Adolescentes, Buen Trato en la familia.</a:t>
                      </a:r>
                      <a:endParaRPr lang="es-MX" sz="105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TEMA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582325"/>
                  </a:ext>
                </a:extLst>
              </a:tr>
              <a:tr h="69852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806494"/>
                  </a:ext>
                </a:extLst>
              </a:tr>
              <a:tr h="8498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177668"/>
                  </a:ext>
                </a:extLst>
              </a:tr>
              <a:tr h="46568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Canalización de personas a la clínica de emociones para su atención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60228"/>
                  </a:ext>
                </a:extLst>
              </a:tr>
              <a:tr h="52389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50" b="1" i="0" u="none" strike="noStrike" dirty="0">
                          <a:effectLst/>
                          <a:latin typeface="Arial" panose="020B0604020202020204" pitchFamily="34" charset="0"/>
                        </a:rPr>
                        <a:t>Capacitaciones en estrategias de prevención en salud mental y adicciones. </a:t>
                      </a:r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Informar, concientizar de manera grupal sobre estilos de vida saludable para fomentar la salud mental y prevenir adicciones.</a:t>
                      </a:r>
                      <a:endParaRPr lang="es-MX" sz="105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CAPACITACIÓN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014055"/>
                  </a:ext>
                </a:extLst>
              </a:tr>
              <a:tr h="6868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626513"/>
                  </a:ext>
                </a:extLst>
              </a:tr>
              <a:tr h="567174">
                <a:tc rowSpan="3"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effectLst/>
                          <a:latin typeface="Arial" panose="020B0604020202020204" pitchFamily="34" charset="0"/>
                        </a:rPr>
                        <a:t>Eventos conmemorativos: </a:t>
                      </a:r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Día Nacional para la Prevención del Embarazo No Planificado en Adolescentes,  Día Mundial contra la Trata de Personas, Día Internacional de la Lucha contra el uso indebido y tráfico ilícito de drogas, Día Mundial para la Prevención del Suicidio, Día de concientización y acción para prevenir la violencia contra las mujeres y niñas (Día naranja)</a:t>
                      </a:r>
                      <a:endParaRPr lang="es-MX" sz="105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8" marR="9488" marT="94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FECHA CONMEMORATIVA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461750"/>
                  </a:ext>
                </a:extLst>
              </a:tr>
              <a:tr h="41911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870621"/>
                  </a:ext>
                </a:extLst>
              </a:tr>
              <a:tr h="53553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488" marR="9488" marT="94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177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6981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1F1DC64-DC71-D0A6-1581-F9D60D8FB5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07208"/>
              </p:ext>
            </p:extLst>
          </p:nvPr>
        </p:nvGraphicFramePr>
        <p:xfrm>
          <a:off x="1962150" y="1499616"/>
          <a:ext cx="8891779" cy="4434840"/>
        </p:xfrm>
        <a:graphic>
          <a:graphicData uri="http://schemas.openxmlformats.org/drawingml/2006/table">
            <a:tbl>
              <a:tblPr/>
              <a:tblGrid>
                <a:gridCol w="2661392">
                  <a:extLst>
                    <a:ext uri="{9D8B030D-6E8A-4147-A177-3AD203B41FA5}">
                      <a16:colId xmlns:a16="http://schemas.microsoft.com/office/drawing/2014/main" val="3256628701"/>
                    </a:ext>
                  </a:extLst>
                </a:gridCol>
                <a:gridCol w="1351168">
                  <a:extLst>
                    <a:ext uri="{9D8B030D-6E8A-4147-A177-3AD203B41FA5}">
                      <a16:colId xmlns:a16="http://schemas.microsoft.com/office/drawing/2014/main" val="2963805231"/>
                    </a:ext>
                  </a:extLst>
                </a:gridCol>
                <a:gridCol w="849598">
                  <a:extLst>
                    <a:ext uri="{9D8B030D-6E8A-4147-A177-3AD203B41FA5}">
                      <a16:colId xmlns:a16="http://schemas.microsoft.com/office/drawing/2014/main" val="2682684607"/>
                    </a:ext>
                  </a:extLst>
                </a:gridCol>
                <a:gridCol w="1054321">
                  <a:extLst>
                    <a:ext uri="{9D8B030D-6E8A-4147-A177-3AD203B41FA5}">
                      <a16:colId xmlns:a16="http://schemas.microsoft.com/office/drawing/2014/main" val="72181956"/>
                    </a:ext>
                  </a:extLst>
                </a:gridCol>
                <a:gridCol w="982668">
                  <a:extLst>
                    <a:ext uri="{9D8B030D-6E8A-4147-A177-3AD203B41FA5}">
                      <a16:colId xmlns:a16="http://schemas.microsoft.com/office/drawing/2014/main" val="3798218308"/>
                    </a:ext>
                  </a:extLst>
                </a:gridCol>
                <a:gridCol w="1064557">
                  <a:extLst>
                    <a:ext uri="{9D8B030D-6E8A-4147-A177-3AD203B41FA5}">
                      <a16:colId xmlns:a16="http://schemas.microsoft.com/office/drawing/2014/main" val="1347670344"/>
                    </a:ext>
                  </a:extLst>
                </a:gridCol>
                <a:gridCol w="928075">
                  <a:extLst>
                    <a:ext uri="{9D8B030D-6E8A-4147-A177-3AD203B41FA5}">
                      <a16:colId xmlns:a16="http://schemas.microsoft.com/office/drawing/2014/main" val="1574817882"/>
                    </a:ext>
                  </a:extLst>
                </a:gridCol>
              </a:tblGrid>
              <a:tr h="44348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Día de Reyes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074540"/>
                  </a:ext>
                </a:extLst>
              </a:tr>
              <a:tr h="4434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44186"/>
                  </a:ext>
                </a:extLst>
              </a:tr>
              <a:tr h="44348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Dia Internacional de la Mujer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2554836"/>
                  </a:ext>
                </a:extLst>
              </a:tr>
              <a:tr h="4434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187514"/>
                  </a:ext>
                </a:extLst>
              </a:tr>
              <a:tr h="44348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Día del Niño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595194"/>
                  </a:ext>
                </a:extLst>
              </a:tr>
              <a:tr h="4434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756090"/>
                  </a:ext>
                </a:extLst>
              </a:tr>
              <a:tr h="44348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Día de las Madres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PERSONA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638130"/>
                  </a:ext>
                </a:extLst>
              </a:tr>
              <a:tr h="4434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8053239"/>
                  </a:ext>
                </a:extLst>
              </a:tr>
              <a:tr h="44348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Cursos de Verano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483380"/>
                  </a:ext>
                </a:extLst>
              </a:tr>
              <a:tr h="4434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MENOR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30248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5FB20D9D-9A25-CBFD-608C-56E48AB7AB8C}"/>
              </a:ext>
            </a:extLst>
          </p:cNvPr>
          <p:cNvSpPr txBox="1"/>
          <p:nvPr/>
        </p:nvSpPr>
        <p:spPr>
          <a:xfrm>
            <a:off x="1962149" y="1073308"/>
            <a:ext cx="8891779" cy="26161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 algn="l" fontAlgn="b"/>
            <a:r>
              <a:rPr lang="es-MX" sz="1100" b="1" i="0" u="none" strike="noStrike" dirty="0">
                <a:effectLst/>
                <a:latin typeface="Arial" panose="020B0604020202020204" pitchFamily="34" charset="0"/>
              </a:rPr>
              <a:t>DIRECCIÓN DE PREVENCIÓN Y ATENCIÓN FAMILIAR</a:t>
            </a:r>
          </a:p>
        </p:txBody>
      </p:sp>
    </p:spTree>
    <p:extLst>
      <p:ext uri="{BB962C8B-B14F-4D97-AF65-F5344CB8AC3E}">
        <p14:creationId xmlns:p14="http://schemas.microsoft.com/office/powerpoint/2010/main" val="3997558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19F9293-F287-C4C6-E963-A1B3B3E33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114545"/>
              </p:ext>
            </p:extLst>
          </p:nvPr>
        </p:nvGraphicFramePr>
        <p:xfrm>
          <a:off x="2287568" y="358936"/>
          <a:ext cx="8849825" cy="5794977"/>
        </p:xfrm>
        <a:graphic>
          <a:graphicData uri="http://schemas.openxmlformats.org/drawingml/2006/table">
            <a:tbl>
              <a:tblPr/>
              <a:tblGrid>
                <a:gridCol w="2648834">
                  <a:extLst>
                    <a:ext uri="{9D8B030D-6E8A-4147-A177-3AD203B41FA5}">
                      <a16:colId xmlns:a16="http://schemas.microsoft.com/office/drawing/2014/main" val="2220097747"/>
                    </a:ext>
                  </a:extLst>
                </a:gridCol>
                <a:gridCol w="1344793">
                  <a:extLst>
                    <a:ext uri="{9D8B030D-6E8A-4147-A177-3AD203B41FA5}">
                      <a16:colId xmlns:a16="http://schemas.microsoft.com/office/drawing/2014/main" val="3505362452"/>
                    </a:ext>
                  </a:extLst>
                </a:gridCol>
                <a:gridCol w="845590">
                  <a:extLst>
                    <a:ext uri="{9D8B030D-6E8A-4147-A177-3AD203B41FA5}">
                      <a16:colId xmlns:a16="http://schemas.microsoft.com/office/drawing/2014/main" val="169375826"/>
                    </a:ext>
                  </a:extLst>
                </a:gridCol>
                <a:gridCol w="1049346">
                  <a:extLst>
                    <a:ext uri="{9D8B030D-6E8A-4147-A177-3AD203B41FA5}">
                      <a16:colId xmlns:a16="http://schemas.microsoft.com/office/drawing/2014/main" val="2034003474"/>
                    </a:ext>
                  </a:extLst>
                </a:gridCol>
                <a:gridCol w="978031">
                  <a:extLst>
                    <a:ext uri="{9D8B030D-6E8A-4147-A177-3AD203B41FA5}">
                      <a16:colId xmlns:a16="http://schemas.microsoft.com/office/drawing/2014/main" val="331179259"/>
                    </a:ext>
                  </a:extLst>
                </a:gridCol>
                <a:gridCol w="1059534">
                  <a:extLst>
                    <a:ext uri="{9D8B030D-6E8A-4147-A177-3AD203B41FA5}">
                      <a16:colId xmlns:a16="http://schemas.microsoft.com/office/drawing/2014/main" val="666843719"/>
                    </a:ext>
                  </a:extLst>
                </a:gridCol>
                <a:gridCol w="923697">
                  <a:extLst>
                    <a:ext uri="{9D8B030D-6E8A-4147-A177-3AD203B41FA5}">
                      <a16:colId xmlns:a16="http://schemas.microsoft.com/office/drawing/2014/main" val="411944205"/>
                    </a:ext>
                  </a:extLst>
                </a:gridCol>
              </a:tblGrid>
              <a:tr h="31589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effectLst/>
                          <a:latin typeface="Arial" panose="020B0604020202020204" pitchFamily="34" charset="0"/>
                        </a:rPr>
                        <a:t>ATENCIÓN A LA SALUD Y DISCAPACIDAD</a:t>
                      </a:r>
                    </a:p>
                  </a:txBody>
                  <a:tcPr marL="8507" marR="8507" marT="8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17796"/>
                  </a:ext>
                </a:extLst>
              </a:tr>
              <a:tr h="31589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>
                          <a:effectLst/>
                          <a:latin typeface="Arial" panose="020B0604020202020204" pitchFamily="34" charset="0"/>
                        </a:rPr>
                        <a:t>FOMENTO A LA SALUD</a:t>
                      </a:r>
                    </a:p>
                  </a:txBody>
                  <a:tcPr marL="8507" marR="8507" marT="85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UNIDAD DE MEDIDA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META ANUAL.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1ER. TRIM.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2DO. TRIM.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3ER. TRIM.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4TO. TRIM </a:t>
                      </a:r>
                    </a:p>
                  </a:txBody>
                  <a:tcPr marL="8507" marR="8507" marT="850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38329"/>
                  </a:ext>
                </a:extLst>
              </a:tr>
              <a:tr h="27232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Dia del Abuelo</a:t>
                      </a:r>
                    </a:p>
                  </a:txBody>
                  <a:tcPr marL="8507" marR="8507" marT="85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EVENTO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227620"/>
                  </a:ext>
                </a:extLst>
              </a:tr>
              <a:tr h="26142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ADULTO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526268"/>
                  </a:ext>
                </a:extLst>
              </a:tr>
              <a:tr h="21785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enfermedades Crónico Degenerativas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003967"/>
                  </a:ext>
                </a:extLst>
              </a:tr>
              <a:tr h="23964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919069"/>
                  </a:ext>
                </a:extLst>
              </a:tr>
              <a:tr h="23964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556020"/>
                  </a:ext>
                </a:extLst>
              </a:tr>
              <a:tr h="27232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enfermedades Diarreicas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469498"/>
                  </a:ext>
                </a:extLst>
              </a:tr>
              <a:tr h="2505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HOMBRE/MUJER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929110"/>
                  </a:ext>
                </a:extLst>
              </a:tr>
              <a:tr h="21785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enfermedades respiratorias 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3110"/>
                  </a:ext>
                </a:extLst>
              </a:tr>
              <a:tr h="2505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852446"/>
                  </a:ext>
                </a:extLst>
              </a:tr>
              <a:tr h="27232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052746"/>
                  </a:ext>
                </a:extLst>
              </a:tr>
              <a:tr h="283213">
                <a:tc rowSpan="3"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enfermedades de Salud Reproductiva (Aplicación de métodos de Planificación Familiar y dotación de condones)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571509"/>
                  </a:ext>
                </a:extLst>
              </a:tr>
              <a:tr h="32678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971989"/>
                  </a:ext>
                </a:extLst>
              </a:tr>
              <a:tr h="4030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888928"/>
                  </a:ext>
                </a:extLst>
              </a:tr>
              <a:tr h="294106">
                <a:tc rowSpan="3"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Difundir, orientar y promocionar medidas preventivas de embarazo Adolescente  Reproductiva (Aplicación de métodos de Planificación Familiar y dotación de condones)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021839"/>
                  </a:ext>
                </a:extLst>
              </a:tr>
              <a:tr h="27232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HOMBRE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129915"/>
                  </a:ext>
                </a:extLst>
              </a:tr>
              <a:tr h="4030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959216"/>
                  </a:ext>
                </a:extLst>
              </a:tr>
              <a:tr h="28321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Fortalecimiento de salas de lactancia materna mediante la asesoría de lactancia materna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PLÁTICA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489612"/>
                  </a:ext>
                </a:extLst>
              </a:tr>
              <a:tr h="4030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MUJER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07" marR="8507" marT="85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026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27954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2325</Words>
  <Application>Microsoft Office PowerPoint</Application>
  <PresentationFormat>Panorámica</PresentationFormat>
  <Paragraphs>1160</Paragraphs>
  <Slides>22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-apple-system</vt:lpstr>
      <vt:lpstr>Aptos</vt:lpstr>
      <vt:lpstr>Aptos Display</vt:lpstr>
      <vt:lpstr>Arial</vt:lpstr>
      <vt:lpstr>Arial Black</vt:lpstr>
      <vt:lpstr>Calibri</vt:lpstr>
      <vt:lpstr>Times New Roman</vt:lpstr>
      <vt:lpstr>Tema de Office</vt:lpstr>
      <vt:lpstr>Worksheet</vt:lpstr>
      <vt:lpstr>Presentación de PowerPoint</vt:lpstr>
      <vt:lpstr>PLANEACIÓN Y PROGRAMACIÓN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FORMATO DE PRESUPUESTO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NUESTRAS REDES SOCIALES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Área Diseño</dc:creator>
  <cp:lastModifiedBy>Oficina Tics</cp:lastModifiedBy>
  <cp:revision>28</cp:revision>
  <dcterms:created xsi:type="dcterms:W3CDTF">2024-07-16T15:54:00Z</dcterms:created>
  <dcterms:modified xsi:type="dcterms:W3CDTF">2024-10-03T15:02:01Z</dcterms:modified>
</cp:coreProperties>
</file>