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9" r:id="rId5"/>
    <p:sldId id="271" r:id="rId6"/>
    <p:sldId id="264" r:id="rId7"/>
    <p:sldId id="268" r:id="rId8"/>
    <p:sldId id="262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76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81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36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37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5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2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10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0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1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15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25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74481-1FAE-4479-A0D5-65F09864E83F}" type="datetimeFigureOut">
              <a:rPr lang="es-MX" smtClean="0"/>
              <a:t>30/09/2024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27A46-D85F-4CEA-9640-C21F58B2B69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209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4.png"/><Relationship Id="rId18" Type="http://schemas.openxmlformats.org/officeDocument/2006/relationships/image" Target="../media/image24.svg"/><Relationship Id="rId26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17" Type="http://schemas.openxmlformats.org/officeDocument/2006/relationships/image" Target="../media/image16.png"/><Relationship Id="rId25" Type="http://schemas.openxmlformats.org/officeDocument/2006/relationships/image" Target="../media/image31.sv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3.png"/><Relationship Id="rId24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16.svg"/><Relationship Id="rId19" Type="http://schemas.openxmlformats.org/officeDocument/2006/relationships/image" Target="../media/image17.png"/><Relationship Id="rId31" Type="http://schemas.openxmlformats.org/officeDocument/2006/relationships/image" Target="../media/image37.svg"/><Relationship Id="rId4" Type="http://schemas.openxmlformats.org/officeDocument/2006/relationships/image" Target="../media/image10.svg"/><Relationship Id="rId9" Type="http://schemas.openxmlformats.org/officeDocument/2006/relationships/image" Target="../media/image12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svg"/><Relationship Id="rId3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svg"/><Relationship Id="rId18" Type="http://schemas.openxmlformats.org/officeDocument/2006/relationships/image" Target="../media/image32.png"/><Relationship Id="rId3" Type="http://schemas.openxmlformats.org/officeDocument/2006/relationships/image" Target="../media/image24.png"/><Relationship Id="rId21" Type="http://schemas.openxmlformats.org/officeDocument/2006/relationships/image" Target="../media/image34.png"/><Relationship Id="rId7" Type="http://schemas.openxmlformats.org/officeDocument/2006/relationships/image" Target="../media/image42.svg"/><Relationship Id="rId12" Type="http://schemas.openxmlformats.org/officeDocument/2006/relationships/image" Target="../media/image29.png"/><Relationship Id="rId17" Type="http://schemas.openxmlformats.org/officeDocument/2006/relationships/image" Target="../media/image52.svg"/><Relationship Id="rId2" Type="http://schemas.openxmlformats.org/officeDocument/2006/relationships/image" Target="../media/image8.png"/><Relationship Id="rId16" Type="http://schemas.openxmlformats.org/officeDocument/2006/relationships/image" Target="../media/image31.pn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6.svg"/><Relationship Id="rId5" Type="http://schemas.openxmlformats.org/officeDocument/2006/relationships/image" Target="../media/image25.png"/><Relationship Id="rId15" Type="http://schemas.openxmlformats.org/officeDocument/2006/relationships/image" Target="../media/image50.sv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39.svg"/><Relationship Id="rId9" Type="http://schemas.openxmlformats.org/officeDocument/2006/relationships/image" Target="../media/image44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61309" y="2828835"/>
            <a:ext cx="760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i="1" dirty="0">
                <a:latin typeface="LATO"/>
              </a:rPr>
              <a:t>Procuraduría Municipal de Protección de Niñas, Niños y Adolescentes. </a:t>
            </a:r>
          </a:p>
        </p:txBody>
      </p:sp>
    </p:spTree>
    <p:extLst>
      <p:ext uri="{BB962C8B-B14F-4D97-AF65-F5344CB8AC3E}">
        <p14:creationId xmlns:p14="http://schemas.microsoft.com/office/powerpoint/2010/main" val="24450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33"/>
          <p:cNvSpPr txBox="1"/>
          <p:nvPr/>
        </p:nvSpPr>
        <p:spPr>
          <a:xfrm>
            <a:off x="679261" y="4377593"/>
            <a:ext cx="259819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MX" sz="1600" b="1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INTERNACIONAL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s-MX" sz="1600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Convención sobre los Derechos del Niño.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25898"/>
          <a:stretch/>
        </p:blipFill>
        <p:spPr>
          <a:xfrm>
            <a:off x="926908" y="1819846"/>
            <a:ext cx="2631262" cy="24227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r="422" b="26696"/>
          <a:stretch/>
        </p:blipFill>
        <p:spPr>
          <a:xfrm>
            <a:off x="3811713" y="1835615"/>
            <a:ext cx="1828800" cy="2406986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 rotWithShape="1">
          <a:blip r:embed="rId5"/>
          <a:srcRect r="1604" b="26751"/>
          <a:stretch/>
        </p:blipFill>
        <p:spPr>
          <a:xfrm>
            <a:off x="9010436" y="1835615"/>
            <a:ext cx="2054832" cy="2546536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 rotWithShape="1">
          <a:blip r:embed="rId6"/>
          <a:srcRect r="-562" b="24248"/>
          <a:stretch/>
        </p:blipFill>
        <p:spPr>
          <a:xfrm>
            <a:off x="6441897" y="1835615"/>
            <a:ext cx="1839074" cy="2458983"/>
          </a:xfrm>
          <a:prstGeom prst="rect">
            <a:avLst/>
          </a:prstGeom>
        </p:spPr>
      </p:pic>
      <p:sp>
        <p:nvSpPr>
          <p:cNvPr id="93" name="TextBox 17"/>
          <p:cNvSpPr txBox="1"/>
          <p:nvPr/>
        </p:nvSpPr>
        <p:spPr>
          <a:xfrm>
            <a:off x="3531616" y="4377593"/>
            <a:ext cx="238899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MX" sz="1600" b="1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NACIONAL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s-MX" sz="1600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Ley General de Derechos de Niñas, Niños y Adolescentes.</a:t>
            </a:r>
          </a:p>
        </p:txBody>
      </p:sp>
      <p:sp>
        <p:nvSpPr>
          <p:cNvPr id="94" name="TextBox 49"/>
          <p:cNvSpPr txBox="1"/>
          <p:nvPr/>
        </p:nvSpPr>
        <p:spPr>
          <a:xfrm>
            <a:off x="6174770" y="4377593"/>
            <a:ext cx="232858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MX" sz="1600" b="1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ESTATAL</a:t>
            </a:r>
            <a:r>
              <a:rPr lang="es-MX" sz="1600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s-MX" sz="1600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Ley de Derechos de Niñas, Niños y Adolescentes.</a:t>
            </a:r>
          </a:p>
        </p:txBody>
      </p:sp>
      <p:sp>
        <p:nvSpPr>
          <p:cNvPr id="95" name="TextBox 64"/>
          <p:cNvSpPr txBox="1"/>
          <p:nvPr/>
        </p:nvSpPr>
        <p:spPr>
          <a:xfrm>
            <a:off x="8757510" y="4408947"/>
            <a:ext cx="2388994" cy="68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600" b="1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MUNICIPAL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Decreto</a:t>
            </a:r>
            <a:r>
              <a:rPr lang="en-US" sz="1600" dirty="0">
                <a:solidFill>
                  <a:srgbClr val="4D4D4D"/>
                </a:solidFill>
                <a:latin typeface="LATO"/>
                <a:ea typeface="Inter Bold"/>
                <a:cs typeface="Inter Bold"/>
                <a:sym typeface="Inter Bold"/>
              </a:rPr>
              <a:t> 115</a:t>
            </a:r>
          </a:p>
        </p:txBody>
      </p:sp>
    </p:spTree>
    <p:extLst>
      <p:ext uri="{BB962C8B-B14F-4D97-AF65-F5344CB8AC3E}">
        <p14:creationId xmlns:p14="http://schemas.microsoft.com/office/powerpoint/2010/main" val="35424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3" grpId="0"/>
      <p:bldP spid="94" grpId="0"/>
      <p:bldP spid="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1" t="83639" r="40603" b="4649"/>
          <a:stretch/>
        </p:blipFill>
        <p:spPr>
          <a:xfrm>
            <a:off x="392400" y="4959626"/>
            <a:ext cx="2683564" cy="11271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1" t="83661" r="40603" b="4649"/>
          <a:stretch/>
        </p:blipFill>
        <p:spPr>
          <a:xfrm>
            <a:off x="4638849" y="4959626"/>
            <a:ext cx="2683564" cy="1125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1" t="83890" r="40603" b="4649"/>
          <a:stretch/>
        </p:blipFill>
        <p:spPr>
          <a:xfrm>
            <a:off x="9065226" y="4860235"/>
            <a:ext cx="2683564" cy="11030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1" t="73332" r="40603" b="4649"/>
          <a:stretch/>
        </p:blipFill>
        <p:spPr>
          <a:xfrm>
            <a:off x="9065226" y="3043983"/>
            <a:ext cx="2683564" cy="21190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11" t="73332" r="40603" b="4649"/>
          <a:stretch/>
        </p:blipFill>
        <p:spPr>
          <a:xfrm>
            <a:off x="4621695" y="3043984"/>
            <a:ext cx="2683564" cy="21190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4" t="73332" r="65560" b="4649"/>
          <a:stretch/>
        </p:blipFill>
        <p:spPr>
          <a:xfrm>
            <a:off x="0" y="3043985"/>
            <a:ext cx="3078684" cy="21190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778E3C-09D4-F6C6-2297-CEAD5BD9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5" t="46604" r="12361" b="26750"/>
          <a:stretch/>
        </p:blipFill>
        <p:spPr>
          <a:xfrm>
            <a:off x="-212942" y="479688"/>
            <a:ext cx="12789074" cy="2564295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8976572" y="370812"/>
            <a:ext cx="34985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4621695" y="1513812"/>
            <a:ext cx="26835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50" b="1" dirty="0" smtClean="0">
                <a:latin typeface="Lato"/>
                <a:ea typeface="Cambria" panose="02040503050406030204" pitchFamily="18" charset="0"/>
              </a:rPr>
              <a:t>PROCURADORA/ PROCURADOR MUNICIPAL DE PROTECCIÓN</a:t>
            </a:r>
            <a:endParaRPr lang="es-MX" sz="1450" b="1" dirty="0">
              <a:latin typeface="Lato"/>
              <a:ea typeface="Cambria" panose="020405030504060302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3297" y="4103505"/>
            <a:ext cx="22217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Lato"/>
                <a:ea typeface="Cambria" panose="02040503050406030204" pitchFamily="18" charset="0"/>
              </a:rPr>
              <a:t>ASESOR</a:t>
            </a:r>
            <a:r>
              <a:rPr lang="es-MX" sz="1600" dirty="0" smtClean="0">
                <a:latin typeface="Lato"/>
                <a:ea typeface="Cambria" panose="02040503050406030204" pitchFamily="18" charset="0"/>
              </a:rPr>
              <a:t> </a:t>
            </a:r>
            <a:r>
              <a:rPr lang="es-MX" sz="1600" b="1" dirty="0" smtClean="0">
                <a:latin typeface="Lato"/>
                <a:ea typeface="Cambria" panose="02040503050406030204" pitchFamily="18" charset="0"/>
              </a:rPr>
              <a:t>JURÍDICO</a:t>
            </a:r>
          </a:p>
          <a:p>
            <a:pPr algn="ctr"/>
            <a:endParaRPr lang="es-MX" sz="1400" b="1" dirty="0" smtClean="0">
              <a:latin typeface="Lato"/>
              <a:ea typeface="Cambria" panose="02040503050406030204" pitchFamily="18" charset="0"/>
            </a:endParaRPr>
          </a:p>
          <a:p>
            <a:pPr algn="ctr"/>
            <a:endParaRPr lang="es-MX" sz="1400" b="1" dirty="0" smtClean="0">
              <a:latin typeface="Lato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Lato"/>
                <a:ea typeface="Cambria" panose="02040503050406030204" pitchFamily="18" charset="0"/>
              </a:rPr>
              <a:t>Toma de decisiones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Lato"/>
                <a:ea typeface="Cambria" panose="02040503050406030204" pitchFamily="18" charset="0"/>
              </a:rPr>
              <a:t>Acompañamiento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Lato"/>
                <a:ea typeface="Cambria" panose="02040503050406030204" pitchFamily="18" charset="0"/>
              </a:rPr>
              <a:t>Mediación</a:t>
            </a:r>
          </a:p>
          <a:p>
            <a:pPr algn="ctr"/>
            <a:r>
              <a:rPr lang="es-MX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s-MX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09319" y="4055033"/>
            <a:ext cx="194262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Lato"/>
                <a:ea typeface="Cambria" panose="02040503050406030204" pitchFamily="18" charset="0"/>
              </a:rPr>
              <a:t>PSICÓLOGO</a:t>
            </a:r>
          </a:p>
          <a:p>
            <a:pPr algn="ctr"/>
            <a:endParaRPr lang="es-MX" sz="1400" b="1" dirty="0">
              <a:latin typeface="Lato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Lato"/>
                <a:ea typeface="Cambria" panose="02040503050406030204" pitchFamily="18" charset="0"/>
              </a:rPr>
              <a:t>Reportes</a:t>
            </a:r>
            <a:r>
              <a:rPr lang="es-MX" sz="1400" dirty="0">
                <a:latin typeface="Lato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Lato"/>
                <a:ea typeface="Cambria" panose="02040503050406030204" pitchFamily="18" charset="0"/>
              </a:rPr>
              <a:t>Convivencias</a:t>
            </a:r>
            <a:r>
              <a:rPr lang="es-MX" sz="1400" dirty="0">
                <a:latin typeface="Lato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Lato"/>
                <a:ea typeface="Cambria" panose="02040503050406030204" pitchFamily="18" charset="0"/>
              </a:rPr>
              <a:t>Escuela para padres.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Lato"/>
                <a:ea typeface="Cambria" panose="02040503050406030204" pitchFamily="18" charset="0"/>
              </a:rPr>
              <a:t>Terapias.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Lato"/>
                <a:ea typeface="Cambria" panose="02040503050406030204" pitchFamily="18" charset="0"/>
              </a:rPr>
              <a:t>Seguimientos</a:t>
            </a:r>
            <a:r>
              <a:rPr lang="es-MX" sz="1400" b="1" dirty="0">
                <a:latin typeface="Lato"/>
                <a:ea typeface="Cambria" panose="02040503050406030204" pitchFamily="18" charset="0"/>
              </a:rPr>
              <a:t>.</a:t>
            </a:r>
          </a:p>
          <a:p>
            <a:endParaRPr lang="es-MX" sz="1400" b="1" dirty="0" smtClean="0">
              <a:latin typeface="Lato"/>
              <a:ea typeface="Cambria" panose="02040503050406030204" pitchFamily="18" charset="0"/>
            </a:endParaRPr>
          </a:p>
          <a:p>
            <a:pPr algn="ctr"/>
            <a:endParaRPr lang="es-MX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s-MX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s-MX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259039" y="4103505"/>
            <a:ext cx="22959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latin typeface="Lato"/>
                <a:ea typeface="Cambria" panose="02040503050406030204" pitchFamily="18" charset="0"/>
              </a:rPr>
              <a:t>TRABAJADOR SOCIAL</a:t>
            </a:r>
          </a:p>
          <a:p>
            <a:pPr algn="ctr"/>
            <a:endParaRPr lang="es-MX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Lato"/>
                <a:ea typeface="Cambria" panose="02040503050406030204" pitchFamily="18" charset="0"/>
              </a:rPr>
              <a:t> Reportes.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Lato"/>
                <a:ea typeface="Cambria" panose="02040503050406030204" pitchFamily="18" charset="0"/>
              </a:rPr>
              <a:t> Convivencias.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latin typeface="Lato"/>
                <a:ea typeface="Cambria" panose="02040503050406030204" pitchFamily="18" charset="0"/>
              </a:rPr>
              <a:t>Seguimientos</a:t>
            </a:r>
          </a:p>
          <a:p>
            <a:pPr algn="ctr"/>
            <a:endParaRPr lang="es-MX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6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835240" y="579903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7746308" y="1765059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8"/>
                </a:lnTo>
                <a:lnTo>
                  <a:pt x="0" y="168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7749936" y="4145585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7089971" y="5331113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flipH="1">
            <a:off x="3103990" y="1765059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8"/>
                </a:lnTo>
                <a:lnTo>
                  <a:pt x="1979897" y="1685388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8144100" y="2952151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3133309" y="4145585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flipH="1">
            <a:off x="3825933" y="5331113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6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6" y="1685387"/>
                </a:lnTo>
                <a:lnTo>
                  <a:pt x="19798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7026782" y="579903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2766108" y="2952151"/>
            <a:ext cx="1319931" cy="1123591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575678" y="178600"/>
            <a:ext cx="406821" cy="246635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95410" y="843727"/>
            <a:ext cx="511021" cy="595943"/>
          </a:xfrm>
          <a:custGeom>
            <a:avLst/>
            <a:gdLst/>
            <a:ahLst/>
            <a:cxnLst/>
            <a:rect l="l" t="t" r="r" b="b"/>
            <a:pathLst>
              <a:path w="766532" h="893915">
                <a:moveTo>
                  <a:pt x="0" y="0"/>
                </a:moveTo>
                <a:lnTo>
                  <a:pt x="766533" y="0"/>
                </a:lnTo>
                <a:lnTo>
                  <a:pt x="766533" y="893915"/>
                </a:lnTo>
                <a:lnTo>
                  <a:pt x="0" y="8939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08847" y="2032464"/>
            <a:ext cx="666535" cy="590717"/>
          </a:xfrm>
          <a:custGeom>
            <a:avLst/>
            <a:gdLst/>
            <a:ahLst/>
            <a:cxnLst/>
            <a:rect l="l" t="t" r="r" b="b"/>
            <a:pathLst>
              <a:path w="999803" h="886075">
                <a:moveTo>
                  <a:pt x="0" y="0"/>
                </a:moveTo>
                <a:lnTo>
                  <a:pt x="999803" y="0"/>
                </a:lnTo>
                <a:lnTo>
                  <a:pt x="999803" y="886075"/>
                </a:lnTo>
                <a:lnTo>
                  <a:pt x="0" y="8860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162944" y="3210415"/>
            <a:ext cx="691806" cy="607060"/>
          </a:xfrm>
          <a:custGeom>
            <a:avLst/>
            <a:gdLst/>
            <a:ahLst/>
            <a:cxnLst/>
            <a:rect l="l" t="t" r="r" b="b"/>
            <a:pathLst>
              <a:path w="1037709" h="910590">
                <a:moveTo>
                  <a:pt x="0" y="0"/>
                </a:moveTo>
                <a:lnTo>
                  <a:pt x="1037709" y="0"/>
                </a:lnTo>
                <a:lnTo>
                  <a:pt x="1037709" y="910590"/>
                </a:lnTo>
                <a:lnTo>
                  <a:pt x="0" y="9105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667122" y="4399591"/>
            <a:ext cx="508260" cy="608695"/>
          </a:xfrm>
          <a:custGeom>
            <a:avLst/>
            <a:gdLst/>
            <a:ahLst/>
            <a:cxnLst/>
            <a:rect l="l" t="t" r="r" b="b"/>
            <a:pathLst>
              <a:path w="762390" h="913042">
                <a:moveTo>
                  <a:pt x="0" y="0"/>
                </a:moveTo>
                <a:lnTo>
                  <a:pt x="762390" y="0"/>
                </a:lnTo>
                <a:lnTo>
                  <a:pt x="762390" y="913041"/>
                </a:lnTo>
                <a:lnTo>
                  <a:pt x="0" y="9130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295410" y="5584260"/>
            <a:ext cx="585735" cy="587940"/>
          </a:xfrm>
          <a:custGeom>
            <a:avLst/>
            <a:gdLst/>
            <a:ahLst/>
            <a:cxnLst/>
            <a:rect l="l" t="t" r="r" b="b"/>
            <a:pathLst>
              <a:path w="878603" h="881910">
                <a:moveTo>
                  <a:pt x="0" y="0"/>
                </a:moveTo>
                <a:lnTo>
                  <a:pt x="878604" y="0"/>
                </a:lnTo>
                <a:lnTo>
                  <a:pt x="878604" y="881910"/>
                </a:lnTo>
                <a:lnTo>
                  <a:pt x="0" y="8819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315834" y="738744"/>
            <a:ext cx="650493" cy="805791"/>
          </a:xfrm>
          <a:custGeom>
            <a:avLst/>
            <a:gdLst/>
            <a:ahLst/>
            <a:cxnLst/>
            <a:rect l="l" t="t" r="r" b="b"/>
            <a:pathLst>
              <a:path w="975739" h="1208686">
                <a:moveTo>
                  <a:pt x="0" y="0"/>
                </a:moveTo>
                <a:lnTo>
                  <a:pt x="975739" y="0"/>
                </a:lnTo>
                <a:lnTo>
                  <a:pt x="975739" y="1208686"/>
                </a:lnTo>
                <a:lnTo>
                  <a:pt x="0" y="12086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905226" y="1985938"/>
            <a:ext cx="831400" cy="578862"/>
          </a:xfrm>
          <a:custGeom>
            <a:avLst/>
            <a:gdLst/>
            <a:ahLst/>
            <a:cxnLst/>
            <a:rect l="l" t="t" r="r" b="b"/>
            <a:pathLst>
              <a:path w="1247100" h="868293">
                <a:moveTo>
                  <a:pt x="0" y="0"/>
                </a:moveTo>
                <a:lnTo>
                  <a:pt x="1247100" y="0"/>
                </a:lnTo>
                <a:lnTo>
                  <a:pt x="1247100" y="868294"/>
                </a:lnTo>
                <a:lnTo>
                  <a:pt x="0" y="86829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460230" y="3210415"/>
            <a:ext cx="539706" cy="561463"/>
          </a:xfrm>
          <a:custGeom>
            <a:avLst/>
            <a:gdLst/>
            <a:ahLst/>
            <a:cxnLst/>
            <a:rect l="l" t="t" r="r" b="b"/>
            <a:pathLst>
              <a:path w="809559" h="842194">
                <a:moveTo>
                  <a:pt x="0" y="0"/>
                </a:moveTo>
                <a:lnTo>
                  <a:pt x="809559" y="0"/>
                </a:lnTo>
                <a:lnTo>
                  <a:pt x="809559" y="842194"/>
                </a:lnTo>
                <a:lnTo>
                  <a:pt x="0" y="84219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017469" y="4335798"/>
            <a:ext cx="606079" cy="672488"/>
          </a:xfrm>
          <a:custGeom>
            <a:avLst/>
            <a:gdLst/>
            <a:ahLst/>
            <a:cxnLst/>
            <a:rect l="l" t="t" r="r" b="b"/>
            <a:pathLst>
              <a:path w="909119" h="1008732">
                <a:moveTo>
                  <a:pt x="0" y="0"/>
                </a:moveTo>
                <a:lnTo>
                  <a:pt x="909119" y="0"/>
                </a:lnTo>
                <a:lnTo>
                  <a:pt x="909119" y="1008731"/>
                </a:lnTo>
                <a:lnTo>
                  <a:pt x="0" y="100873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357667" y="5512400"/>
            <a:ext cx="659800" cy="659800"/>
          </a:xfrm>
          <a:custGeom>
            <a:avLst/>
            <a:gdLst/>
            <a:ahLst/>
            <a:cxnLst/>
            <a:rect l="l" t="t" r="r" b="b"/>
            <a:pathLst>
              <a:path w="989700" h="989700">
                <a:moveTo>
                  <a:pt x="0" y="0"/>
                </a:moveTo>
                <a:lnTo>
                  <a:pt x="989701" y="0"/>
                </a:lnTo>
                <a:lnTo>
                  <a:pt x="989701" y="989700"/>
                </a:lnTo>
                <a:lnTo>
                  <a:pt x="0" y="9897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113206" y="3132401"/>
            <a:ext cx="1759017" cy="1675463"/>
          </a:xfrm>
          <a:custGeom>
            <a:avLst/>
            <a:gdLst/>
            <a:ahLst/>
            <a:cxnLst/>
            <a:rect l="l" t="t" r="r" b="b"/>
            <a:pathLst>
              <a:path w="2638525" h="2513195">
                <a:moveTo>
                  <a:pt x="0" y="0"/>
                </a:moveTo>
                <a:lnTo>
                  <a:pt x="2638525" y="0"/>
                </a:lnTo>
                <a:lnTo>
                  <a:pt x="2638525" y="2513195"/>
                </a:lnTo>
                <a:lnTo>
                  <a:pt x="0" y="251319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550921" y="2116902"/>
            <a:ext cx="3090159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</a:pPr>
            <a:r>
              <a:rPr lang="es-MX" sz="2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Vulneraciones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84291" y="972562"/>
            <a:ext cx="1980637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Trata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de personas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73712" y="995171"/>
            <a:ext cx="1980637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Abuso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sexual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17181" y="2182263"/>
            <a:ext cx="2358046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Violencia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familiar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96353" y="2182263"/>
            <a:ext cx="1980637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Abandono</a:t>
            </a:r>
            <a:r>
              <a:rPr lang="en-US" sz="1333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7636" y="3378676"/>
            <a:ext cx="1980637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67"/>
              </a:lnSpc>
            </a:pPr>
            <a:r>
              <a:rPr lang="es-MX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Omisión de cuidados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64031" y="3305797"/>
            <a:ext cx="1434989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Incumplimiento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necesidades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prioritarias</a:t>
            </a:r>
            <a:endParaRPr lang="en-US" sz="1400" dirty="0">
              <a:solidFill>
                <a:srgbClr val="3C4C59"/>
              </a:solidFill>
              <a:latin typeface="Lato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98244" y="4566167"/>
            <a:ext cx="1980637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67"/>
              </a:lnSpc>
            </a:pPr>
            <a:r>
              <a:rPr lang="es-MX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Violación</a:t>
            </a:r>
            <a:r>
              <a:rPr lang="es-MX" sz="1333" dirty="0">
                <a:solidFill>
                  <a:srgbClr val="3C4C5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78722" y="4573425"/>
            <a:ext cx="2398267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Representación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deficiente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27954" y="5758820"/>
            <a:ext cx="1980637" cy="22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67"/>
              </a:lnSpc>
            </a:pP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Explotación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400" dirty="0" err="1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laboral</a:t>
            </a:r>
            <a:r>
              <a:rPr lang="en-US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449220" y="5758126"/>
            <a:ext cx="177814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67"/>
              </a:lnSpc>
            </a:pPr>
            <a:r>
              <a:rPr lang="es-MX" sz="1400" dirty="0">
                <a:solidFill>
                  <a:srgbClr val="3C4C59"/>
                </a:solidFill>
                <a:latin typeface="Lato"/>
                <a:ea typeface="Open Sans Bold"/>
                <a:cs typeface="Open Sans Bold"/>
                <a:sym typeface="Open Sans Bold"/>
              </a:rPr>
              <a:t>Dilación de procedimientos jurisdiccionales y Ad…</a:t>
            </a:r>
          </a:p>
        </p:txBody>
      </p:sp>
    </p:spTree>
    <p:extLst>
      <p:ext uri="{BB962C8B-B14F-4D97-AF65-F5344CB8AC3E}">
        <p14:creationId xmlns:p14="http://schemas.microsoft.com/office/powerpoint/2010/main" val="15423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679103" y="4029548"/>
            <a:ext cx="2996055" cy="856015"/>
          </a:xfrm>
          <a:custGeom>
            <a:avLst/>
            <a:gdLst/>
            <a:ahLst/>
            <a:cxnLst/>
            <a:rect l="l" t="t" r="r" b="b"/>
            <a:pathLst>
              <a:path w="4494082" h="1284023">
                <a:moveTo>
                  <a:pt x="4494082" y="0"/>
                </a:moveTo>
                <a:lnTo>
                  <a:pt x="0" y="0"/>
                </a:lnTo>
                <a:lnTo>
                  <a:pt x="0" y="1284023"/>
                </a:lnTo>
                <a:lnTo>
                  <a:pt x="4494082" y="1284023"/>
                </a:lnTo>
                <a:lnTo>
                  <a:pt x="44940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87408" y="4146307"/>
            <a:ext cx="464637" cy="4646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 flipH="1">
            <a:off x="6679103" y="4885563"/>
            <a:ext cx="2872941" cy="820841"/>
          </a:xfrm>
          <a:custGeom>
            <a:avLst/>
            <a:gdLst/>
            <a:ahLst/>
            <a:cxnLst/>
            <a:rect l="l" t="t" r="r" b="b"/>
            <a:pathLst>
              <a:path w="4309412" h="1231261">
                <a:moveTo>
                  <a:pt x="4309412" y="0"/>
                </a:moveTo>
                <a:lnTo>
                  <a:pt x="0" y="0"/>
                </a:lnTo>
                <a:lnTo>
                  <a:pt x="0" y="1231261"/>
                </a:lnTo>
                <a:lnTo>
                  <a:pt x="4309412" y="1231261"/>
                </a:lnTo>
                <a:lnTo>
                  <a:pt x="43094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954736" y="4975461"/>
            <a:ext cx="464637" cy="46463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 rot="-5400000">
            <a:off x="3986341" y="3438296"/>
            <a:ext cx="3666673" cy="1182502"/>
          </a:xfrm>
          <a:custGeom>
            <a:avLst/>
            <a:gdLst/>
            <a:ahLst/>
            <a:cxnLst/>
            <a:rect l="l" t="t" r="r" b="b"/>
            <a:pathLst>
              <a:path w="5500010" h="1773753">
                <a:moveTo>
                  <a:pt x="0" y="0"/>
                </a:moveTo>
                <a:lnTo>
                  <a:pt x="5500010" y="0"/>
                </a:lnTo>
                <a:lnTo>
                  <a:pt x="5500010" y="1773753"/>
                </a:lnTo>
                <a:lnTo>
                  <a:pt x="0" y="1773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8000"/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46660" y="3167112"/>
            <a:ext cx="3466258" cy="906621"/>
            <a:chOff x="0" y="0"/>
            <a:chExt cx="6932516" cy="18132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46350" cy="1813243"/>
            </a:xfrm>
            <a:custGeom>
              <a:avLst/>
              <a:gdLst/>
              <a:ahLst/>
              <a:cxnLst/>
              <a:rect l="l" t="t" r="r" b="b"/>
              <a:pathLst>
                <a:path w="6346350" h="1813243">
                  <a:moveTo>
                    <a:pt x="0" y="0"/>
                  </a:moveTo>
                  <a:lnTo>
                    <a:pt x="6346350" y="0"/>
                  </a:lnTo>
                  <a:lnTo>
                    <a:pt x="6346350" y="1813243"/>
                  </a:lnTo>
                  <a:lnTo>
                    <a:pt x="0" y="1813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66459" y="301179"/>
              <a:ext cx="929273" cy="92927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>
              <a:off x="639138" y="455252"/>
              <a:ext cx="463548" cy="481608"/>
            </a:xfrm>
            <a:custGeom>
              <a:avLst/>
              <a:gdLst/>
              <a:ahLst/>
              <a:cxnLst/>
              <a:rect l="l" t="t" r="r" b="b"/>
              <a:pathLst>
                <a:path w="463548" h="481608">
                  <a:moveTo>
                    <a:pt x="0" y="0"/>
                  </a:moveTo>
                  <a:lnTo>
                    <a:pt x="463547" y="0"/>
                  </a:lnTo>
                  <a:lnTo>
                    <a:pt x="463547" y="481608"/>
                  </a:lnTo>
                  <a:lnTo>
                    <a:pt x="0" y="481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526748" y="524480"/>
              <a:ext cx="5405768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n-US" sz="1419" dirty="0" err="1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Medidas</a:t>
              </a:r>
              <a:r>
                <a:rPr lang="en-US" sz="1419" dirty="0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de </a:t>
              </a:r>
              <a:r>
                <a:rPr lang="en-US" sz="1419" dirty="0" err="1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Protección</a:t>
              </a:r>
              <a:r>
                <a:rPr lang="en-US" sz="1419" dirty="0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46660" y="2310164"/>
            <a:ext cx="3173175" cy="906621"/>
            <a:chOff x="0" y="0"/>
            <a:chExt cx="6346350" cy="18132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46350" cy="1813243"/>
            </a:xfrm>
            <a:custGeom>
              <a:avLst/>
              <a:gdLst/>
              <a:ahLst/>
              <a:cxnLst/>
              <a:rect l="l" t="t" r="r" b="b"/>
              <a:pathLst>
                <a:path w="6346350" h="1813243">
                  <a:moveTo>
                    <a:pt x="0" y="0"/>
                  </a:moveTo>
                  <a:lnTo>
                    <a:pt x="6346350" y="0"/>
                  </a:lnTo>
                  <a:lnTo>
                    <a:pt x="6346350" y="1813243"/>
                  </a:lnTo>
                  <a:lnTo>
                    <a:pt x="0" y="1813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>
              <a:off x="446848" y="224604"/>
              <a:ext cx="983138" cy="983138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Freeform 19"/>
            <p:cNvSpPr/>
            <p:nvPr/>
          </p:nvSpPr>
          <p:spPr>
            <a:xfrm>
              <a:off x="601429" y="341335"/>
              <a:ext cx="673977" cy="673977"/>
            </a:xfrm>
            <a:custGeom>
              <a:avLst/>
              <a:gdLst/>
              <a:ahLst/>
              <a:cxnLst/>
              <a:rect l="l" t="t" r="r" b="b"/>
              <a:pathLst>
                <a:path w="673977" h="673977">
                  <a:moveTo>
                    <a:pt x="0" y="0"/>
                  </a:moveTo>
                  <a:lnTo>
                    <a:pt x="673976" y="0"/>
                  </a:lnTo>
                  <a:lnTo>
                    <a:pt x="673976" y="673977"/>
                  </a:lnTo>
                  <a:lnTo>
                    <a:pt x="0" y="67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529450" y="499552"/>
              <a:ext cx="2511844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51"/>
                </a:lnSpc>
              </a:pPr>
              <a:r>
                <a:rPr lang="en-US" sz="1501" dirty="0" err="1">
                  <a:solidFill>
                    <a:srgbClr val="404040"/>
                  </a:solidFill>
                  <a:latin typeface=""/>
                  <a:ea typeface="Public Sans"/>
                  <a:cs typeface="Public Sans"/>
                  <a:sym typeface="Public Sans"/>
                </a:rPr>
                <a:t>Denuncias</a:t>
              </a:r>
              <a:r>
                <a:rPr lang="en-US" sz="1501" dirty="0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46660" y="4029548"/>
            <a:ext cx="3480235" cy="906621"/>
            <a:chOff x="0" y="0"/>
            <a:chExt cx="6960469" cy="18132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46350" cy="1813243"/>
            </a:xfrm>
            <a:custGeom>
              <a:avLst/>
              <a:gdLst/>
              <a:ahLst/>
              <a:cxnLst/>
              <a:rect l="l" t="t" r="r" b="b"/>
              <a:pathLst>
                <a:path w="6346350" h="1813243">
                  <a:moveTo>
                    <a:pt x="0" y="0"/>
                  </a:moveTo>
                  <a:lnTo>
                    <a:pt x="6346350" y="0"/>
                  </a:lnTo>
                  <a:lnTo>
                    <a:pt x="6346350" y="1813243"/>
                  </a:lnTo>
                  <a:lnTo>
                    <a:pt x="0" y="1813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3" name="Group 23"/>
            <p:cNvGrpSpPr/>
            <p:nvPr/>
          </p:nvGrpSpPr>
          <p:grpSpPr>
            <a:xfrm>
              <a:off x="366459" y="265871"/>
              <a:ext cx="929273" cy="929273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5" name="Freeform 25"/>
            <p:cNvSpPr/>
            <p:nvPr/>
          </p:nvSpPr>
          <p:spPr>
            <a:xfrm>
              <a:off x="476198" y="334082"/>
              <a:ext cx="795814" cy="767961"/>
            </a:xfrm>
            <a:custGeom>
              <a:avLst/>
              <a:gdLst/>
              <a:ahLst/>
              <a:cxnLst/>
              <a:rect l="l" t="t" r="r" b="b"/>
              <a:pathLst>
                <a:path w="795814" h="767961">
                  <a:moveTo>
                    <a:pt x="0" y="0"/>
                  </a:moveTo>
                  <a:lnTo>
                    <a:pt x="795815" y="0"/>
                  </a:lnTo>
                  <a:lnTo>
                    <a:pt x="795815" y="767961"/>
                  </a:lnTo>
                  <a:lnTo>
                    <a:pt x="0" y="767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554702" y="494240"/>
              <a:ext cx="5405767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n-US" sz="1419" dirty="0" err="1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Acciones</a:t>
              </a:r>
              <a:r>
                <a:rPr lang="en-US" sz="1419" dirty="0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de </a:t>
              </a:r>
              <a:r>
                <a:rPr lang="en-US" sz="1419" dirty="0" err="1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seguimiento</a:t>
              </a:r>
              <a:r>
                <a:rPr lang="en-US" sz="1419" dirty="0">
                  <a:solidFill>
                    <a:srgbClr val="40404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.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646660" y="4885563"/>
            <a:ext cx="3173175" cy="906621"/>
            <a:chOff x="0" y="0"/>
            <a:chExt cx="6346350" cy="18132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46350" cy="1813243"/>
            </a:xfrm>
            <a:custGeom>
              <a:avLst/>
              <a:gdLst/>
              <a:ahLst/>
              <a:cxnLst/>
              <a:rect l="l" t="t" r="r" b="b"/>
              <a:pathLst>
                <a:path w="6346350" h="1813243">
                  <a:moveTo>
                    <a:pt x="0" y="0"/>
                  </a:moveTo>
                  <a:lnTo>
                    <a:pt x="6346350" y="0"/>
                  </a:lnTo>
                  <a:lnTo>
                    <a:pt x="6346350" y="1813243"/>
                  </a:lnTo>
                  <a:lnTo>
                    <a:pt x="0" y="1813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9" name="Group 29"/>
            <p:cNvGrpSpPr/>
            <p:nvPr/>
          </p:nvGrpSpPr>
          <p:grpSpPr>
            <a:xfrm>
              <a:off x="366459" y="269381"/>
              <a:ext cx="929273" cy="929273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1" name="Freeform 31"/>
            <p:cNvSpPr/>
            <p:nvPr/>
          </p:nvSpPr>
          <p:spPr>
            <a:xfrm>
              <a:off x="427139" y="311455"/>
              <a:ext cx="807912" cy="637241"/>
            </a:xfrm>
            <a:custGeom>
              <a:avLst/>
              <a:gdLst/>
              <a:ahLst/>
              <a:cxnLst/>
              <a:rect l="l" t="t" r="r" b="b"/>
              <a:pathLst>
                <a:path w="807912" h="637241">
                  <a:moveTo>
                    <a:pt x="0" y="0"/>
                  </a:moveTo>
                  <a:lnTo>
                    <a:pt x="807912" y="0"/>
                  </a:lnTo>
                  <a:lnTo>
                    <a:pt x="807912" y="637241"/>
                  </a:lnTo>
                  <a:lnTo>
                    <a:pt x="0" y="6372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1554702" y="296922"/>
              <a:ext cx="4703134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0"/>
                </a:lnSpc>
              </a:pPr>
              <a:r>
                <a:rPr lang="en-US" sz="1419" dirty="0" err="1" smtClean="0">
                  <a:solidFill>
                    <a:srgbClr val="404040"/>
                  </a:solidFill>
                  <a:latin typeface=""/>
                  <a:ea typeface="Public Sans"/>
                  <a:cs typeface="Public Sans"/>
                  <a:sym typeface="Public Sans"/>
                </a:rPr>
                <a:t>Instancias</a:t>
              </a:r>
              <a:r>
                <a:rPr lang="en-US" sz="1419" dirty="0" smtClean="0">
                  <a:solidFill>
                    <a:srgbClr val="404040"/>
                  </a:solidFill>
                  <a:latin typeface="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419" dirty="0">
                  <a:solidFill>
                    <a:srgbClr val="404040"/>
                  </a:solidFill>
                  <a:latin typeface=""/>
                  <a:ea typeface="Public Sans"/>
                  <a:cs typeface="Public Sans"/>
                  <a:sym typeface="Public Sans"/>
                </a:rPr>
                <a:t>de mayor </a:t>
              </a:r>
              <a:r>
                <a:rPr lang="en-US" sz="1419" dirty="0" err="1">
                  <a:solidFill>
                    <a:srgbClr val="404040"/>
                  </a:solidFill>
                  <a:latin typeface=""/>
                  <a:ea typeface="Public Sans"/>
                  <a:cs typeface="Public Sans"/>
                  <a:sym typeface="Public Sans"/>
                </a:rPr>
                <a:t>recurrencia</a:t>
              </a:r>
              <a:r>
                <a:rPr lang="en-US" sz="1419" dirty="0">
                  <a:solidFill>
                    <a:srgbClr val="404040"/>
                  </a:solidFill>
                  <a:latin typeface=""/>
                  <a:ea typeface="Public Sans"/>
                  <a:cs typeface="Public Sans"/>
                  <a:sym typeface="Public Sans"/>
                </a:rPr>
                <a:t>. 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679103" y="2310164"/>
            <a:ext cx="2925690" cy="835911"/>
            <a:chOff x="0" y="0"/>
            <a:chExt cx="5851380" cy="1671823"/>
          </a:xfrm>
        </p:grpSpPr>
        <p:sp>
          <p:nvSpPr>
            <p:cNvPr id="34" name="Freeform 34"/>
            <p:cNvSpPr/>
            <p:nvPr/>
          </p:nvSpPr>
          <p:spPr>
            <a:xfrm flipH="1">
              <a:off x="0" y="0"/>
              <a:ext cx="5851380" cy="1671823"/>
            </a:xfrm>
            <a:custGeom>
              <a:avLst/>
              <a:gdLst/>
              <a:ahLst/>
              <a:cxnLst/>
              <a:rect l="l" t="t" r="r" b="b"/>
              <a:pathLst>
                <a:path w="5851380" h="1671823">
                  <a:moveTo>
                    <a:pt x="5851380" y="0"/>
                  </a:moveTo>
                  <a:lnTo>
                    <a:pt x="0" y="0"/>
                  </a:lnTo>
                  <a:lnTo>
                    <a:pt x="0" y="1671823"/>
                  </a:lnTo>
                  <a:lnTo>
                    <a:pt x="5851380" y="1671823"/>
                  </a:lnTo>
                  <a:lnTo>
                    <a:pt x="585138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4703476" y="202019"/>
              <a:ext cx="929273" cy="929273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1832812" y="421936"/>
              <a:ext cx="2544900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60"/>
                </a:lnSpc>
              </a:pPr>
              <a:r>
                <a:rPr lang="en-US" sz="1419" dirty="0" err="1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Materias</a:t>
              </a:r>
              <a:endPara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4816610" y="168111"/>
              <a:ext cx="784089" cy="779812"/>
            </a:xfrm>
            <a:custGeom>
              <a:avLst/>
              <a:gdLst/>
              <a:ahLst/>
              <a:cxnLst/>
              <a:rect l="l" t="t" r="r" b="b"/>
              <a:pathLst>
                <a:path w="784089" h="779812">
                  <a:moveTo>
                    <a:pt x="0" y="0"/>
                  </a:moveTo>
                  <a:lnTo>
                    <a:pt x="784089" y="0"/>
                  </a:lnTo>
                  <a:lnTo>
                    <a:pt x="784089" y="779812"/>
                  </a:lnTo>
                  <a:lnTo>
                    <a:pt x="0" y="779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6471367" y="3146075"/>
            <a:ext cx="3203791" cy="856015"/>
            <a:chOff x="0" y="0"/>
            <a:chExt cx="6407581" cy="1712031"/>
          </a:xfrm>
        </p:grpSpPr>
        <p:sp>
          <p:nvSpPr>
            <p:cNvPr id="40" name="Freeform 40"/>
            <p:cNvSpPr/>
            <p:nvPr/>
          </p:nvSpPr>
          <p:spPr>
            <a:xfrm flipH="1">
              <a:off x="415472" y="0"/>
              <a:ext cx="5992109" cy="1712031"/>
            </a:xfrm>
            <a:custGeom>
              <a:avLst/>
              <a:gdLst/>
              <a:ahLst/>
              <a:cxnLst/>
              <a:rect l="l" t="t" r="r" b="b"/>
              <a:pathLst>
                <a:path w="5992109" h="1712031">
                  <a:moveTo>
                    <a:pt x="5992109" y="0"/>
                  </a:moveTo>
                  <a:lnTo>
                    <a:pt x="0" y="0"/>
                  </a:lnTo>
                  <a:lnTo>
                    <a:pt x="0" y="1712031"/>
                  </a:lnTo>
                  <a:lnTo>
                    <a:pt x="5992109" y="1712031"/>
                  </a:lnTo>
                  <a:lnTo>
                    <a:pt x="599210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1" name="Group 41"/>
            <p:cNvGrpSpPr/>
            <p:nvPr/>
          </p:nvGrpSpPr>
          <p:grpSpPr>
            <a:xfrm>
              <a:off x="5232082" y="215658"/>
              <a:ext cx="929273" cy="929273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3" name="Freeform 43"/>
            <p:cNvSpPr/>
            <p:nvPr/>
          </p:nvSpPr>
          <p:spPr>
            <a:xfrm>
              <a:off x="5313082" y="254074"/>
              <a:ext cx="767273" cy="788970"/>
            </a:xfrm>
            <a:custGeom>
              <a:avLst/>
              <a:gdLst/>
              <a:ahLst/>
              <a:cxnLst/>
              <a:rect l="l" t="t" r="r" b="b"/>
              <a:pathLst>
                <a:path w="767273" h="788970">
                  <a:moveTo>
                    <a:pt x="0" y="0"/>
                  </a:moveTo>
                  <a:lnTo>
                    <a:pt x="767273" y="0"/>
                  </a:lnTo>
                  <a:lnTo>
                    <a:pt x="767273" y="788971"/>
                  </a:lnTo>
                  <a:lnTo>
                    <a:pt x="0" y="7889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0" y="325750"/>
              <a:ext cx="5172337" cy="410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560"/>
                </a:lnSpc>
              </a:pPr>
              <a:r>
                <a:rPr lang="en-US" sz="1419" dirty="0" err="1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Juicios</a:t>
              </a:r>
              <a:r>
                <a:rPr lang="en-US" sz="1419" dirty="0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/</a:t>
              </a:r>
              <a:r>
                <a:rPr lang="en-US" sz="1419" dirty="0" err="1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Acciones</a:t>
              </a:r>
              <a:r>
                <a:rPr lang="en-US" sz="1419" dirty="0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1419" dirty="0" err="1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oficiosas</a:t>
              </a:r>
              <a:r>
                <a:rPr lang="en-US" sz="1419" dirty="0">
                  <a:solidFill>
                    <a:srgbClr val="FFFFFF"/>
                  </a:solidFill>
                  <a:latin typeface=""/>
                  <a:ea typeface="Public Sans"/>
                  <a:cs typeface="Public Sans"/>
                  <a:sym typeface="Public Sans"/>
                </a:rPr>
                <a:t>.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9152338" y="4146307"/>
            <a:ext cx="399707" cy="432700"/>
          </a:xfrm>
          <a:custGeom>
            <a:avLst/>
            <a:gdLst/>
            <a:ahLst/>
            <a:cxnLst/>
            <a:rect l="l" t="t" r="r" b="b"/>
            <a:pathLst>
              <a:path w="599560" h="649050">
                <a:moveTo>
                  <a:pt x="0" y="0"/>
                </a:moveTo>
                <a:lnTo>
                  <a:pt x="599559" y="0"/>
                </a:lnTo>
                <a:lnTo>
                  <a:pt x="599559" y="649050"/>
                </a:lnTo>
                <a:lnTo>
                  <a:pt x="0" y="649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8981173" y="4986601"/>
            <a:ext cx="438199" cy="376303"/>
          </a:xfrm>
          <a:custGeom>
            <a:avLst/>
            <a:gdLst/>
            <a:ahLst/>
            <a:cxnLst/>
            <a:rect l="l" t="t" r="r" b="b"/>
            <a:pathLst>
              <a:path w="657298" h="564455">
                <a:moveTo>
                  <a:pt x="0" y="0"/>
                </a:moveTo>
                <a:lnTo>
                  <a:pt x="657299" y="0"/>
                </a:lnTo>
                <a:lnTo>
                  <a:pt x="657299" y="564455"/>
                </a:lnTo>
                <a:lnTo>
                  <a:pt x="0" y="56445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1857844" y="1271015"/>
            <a:ext cx="338087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432" dirty="0" err="1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Ámbito</a:t>
            </a:r>
            <a:r>
              <a:rPr lang="en-US" sz="2432" dirty="0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 </a:t>
            </a:r>
          </a:p>
          <a:p>
            <a:pPr algn="ctr">
              <a:lnSpc>
                <a:spcPts val="2918"/>
              </a:lnSpc>
            </a:pPr>
            <a:r>
              <a:rPr lang="en-US" sz="2432" dirty="0" err="1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Administrativo</a:t>
            </a:r>
            <a:r>
              <a:rPr lang="en-US" sz="2432" dirty="0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78735" y="4152657"/>
            <a:ext cx="220867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60"/>
              </a:lnSpc>
            </a:pPr>
            <a:r>
              <a:rPr lang="en-US" sz="1419" dirty="0" err="1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Elaboración</a:t>
            </a:r>
            <a:r>
              <a: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 de </a:t>
            </a:r>
            <a:r>
              <a:rPr lang="en-US" sz="1419" dirty="0" err="1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reportes</a:t>
            </a:r>
            <a:r>
              <a: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 </a:t>
            </a:r>
          </a:p>
          <a:p>
            <a:pPr algn="just">
              <a:lnSpc>
                <a:spcPts val="1560"/>
              </a:lnSpc>
            </a:pPr>
            <a:r>
              <a: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del </a:t>
            </a:r>
            <a:r>
              <a:rPr lang="en-US" sz="1419" dirty="0" err="1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equipo</a:t>
            </a:r>
            <a:r>
              <a: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.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817328" y="5012186"/>
            <a:ext cx="205645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60"/>
              </a:lnSpc>
            </a:pPr>
            <a:r>
              <a:rPr lang="en-US" sz="1419" dirty="0" err="1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Comparecencia</a:t>
            </a:r>
            <a:r>
              <a: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 ante </a:t>
            </a:r>
            <a:r>
              <a:rPr lang="en-US" sz="1419" dirty="0" err="1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Juzgados</a:t>
            </a:r>
            <a:r>
              <a:rPr lang="en-US" sz="1419" dirty="0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 </a:t>
            </a:r>
            <a:r>
              <a:rPr lang="en-US" sz="1419" dirty="0" err="1">
                <a:solidFill>
                  <a:srgbClr val="FFFFFF"/>
                </a:solidFill>
                <a:latin typeface=""/>
                <a:ea typeface="Public Sans"/>
                <a:cs typeface="Public Sans"/>
                <a:sym typeface="Public Sans"/>
              </a:rPr>
              <a:t>Familiares</a:t>
            </a:r>
            <a:endParaRPr lang="en-US" sz="1419" dirty="0">
              <a:solidFill>
                <a:srgbClr val="FFFFFF"/>
              </a:solidFill>
              <a:latin typeface=""/>
              <a:ea typeface="Public Sans"/>
              <a:cs typeface="Public Sans"/>
              <a:sym typeface="Public Sans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6410929" y="1271015"/>
            <a:ext cx="338087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432" dirty="0" err="1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Ámbito</a:t>
            </a:r>
            <a:r>
              <a:rPr lang="en-US" sz="2432" dirty="0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 </a:t>
            </a:r>
          </a:p>
          <a:p>
            <a:pPr algn="ctr">
              <a:lnSpc>
                <a:spcPts val="2918"/>
              </a:lnSpc>
            </a:pPr>
            <a:r>
              <a:rPr lang="en-US" sz="2432" dirty="0" err="1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Jurisdiccional</a:t>
            </a:r>
            <a:r>
              <a:rPr lang="en-US" sz="2432" dirty="0">
                <a:solidFill>
                  <a:srgbClr val="404040"/>
                </a:solidFill>
                <a:latin typeface="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6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06" y="1523999"/>
            <a:ext cx="9937993" cy="4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eño sin títu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01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9557" y="2770395"/>
            <a:ext cx="5085522" cy="1325563"/>
          </a:xfrm>
        </p:spPr>
        <p:txBody>
          <a:bodyPr/>
          <a:lstStyle/>
          <a:p>
            <a:pPr algn="ctr"/>
            <a:r>
              <a:rPr lang="es-MX" dirty="0">
                <a:latin typeface="Bell MT" panose="02020503060305020303" pitchFamily="18" charset="0"/>
              </a:rPr>
              <a:t>GRACIAS</a:t>
            </a:r>
            <a:br>
              <a:rPr lang="es-MX" dirty="0">
                <a:latin typeface="Bell MT" panose="02020503060305020303" pitchFamily="18" charset="0"/>
              </a:rPr>
            </a:br>
            <a:r>
              <a:rPr lang="es-MX" dirty="0">
                <a:latin typeface="Bell MT" panose="02020503060305020303" pitchFamily="18" charset="0"/>
              </a:rPr>
              <a:t>TLAZOCAMATI </a:t>
            </a:r>
          </a:p>
        </p:txBody>
      </p:sp>
    </p:spTree>
    <p:extLst>
      <p:ext uri="{BB962C8B-B14F-4D97-AF65-F5344CB8AC3E}">
        <p14:creationId xmlns:p14="http://schemas.microsoft.com/office/powerpoint/2010/main" val="34882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144</Words>
  <Application>Microsoft Office PowerPoint</Application>
  <PresentationFormat>Panorámica</PresentationFormat>
  <Paragraphs>58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0" baseType="lpstr">
      <vt:lpstr>Arial</vt:lpstr>
      <vt:lpstr>Bell MT</vt:lpstr>
      <vt:lpstr>Calibri</vt:lpstr>
      <vt:lpstr>Calibri Light</vt:lpstr>
      <vt:lpstr>Cambria</vt:lpstr>
      <vt:lpstr>Inter Bold</vt:lpstr>
      <vt:lpstr>LATO</vt:lpstr>
      <vt:lpstr>LATO</vt:lpstr>
      <vt:lpstr>Open Sans Bold</vt:lpstr>
      <vt:lpstr>Public Sans</vt:lpstr>
      <vt:lpstr>Public Sans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TLAZOCAMATI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MaryApango</dc:creator>
  <cp:lastModifiedBy>MaryApango</cp:lastModifiedBy>
  <cp:revision>32</cp:revision>
  <dcterms:created xsi:type="dcterms:W3CDTF">2024-06-14T15:29:54Z</dcterms:created>
  <dcterms:modified xsi:type="dcterms:W3CDTF">2024-09-30T18:00:23Z</dcterms:modified>
</cp:coreProperties>
</file>