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1" r:id="rId6"/>
    <p:sldId id="265" r:id="rId7"/>
    <p:sldId id="264" r:id="rId8"/>
    <p:sldId id="268" r:id="rId9"/>
    <p:sldId id="287" r:id="rId10"/>
    <p:sldId id="288" r:id="rId11"/>
    <p:sldId id="282" r:id="rId12"/>
    <p:sldId id="272" r:id="rId13"/>
    <p:sldId id="274" r:id="rId14"/>
    <p:sldId id="275" r:id="rId15"/>
    <p:sldId id="276" r:id="rId16"/>
    <p:sldId id="284" r:id="rId17"/>
    <p:sldId id="266" r:id="rId18"/>
    <p:sldId id="267" r:id="rId19"/>
    <p:sldId id="273" r:id="rId20"/>
    <p:sldId id="270" r:id="rId21"/>
    <p:sldId id="271" r:id="rId22"/>
    <p:sldId id="283" r:id="rId23"/>
    <p:sldId id="277" r:id="rId24"/>
    <p:sldId id="278" r:id="rId25"/>
    <p:sldId id="279" r:id="rId26"/>
    <p:sldId id="280" r:id="rId27"/>
    <p:sldId id="281" r:id="rId28"/>
    <p:sldId id="263" r:id="rId2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2C7F"/>
    <a:srgbClr val="552C80"/>
    <a:srgbClr val="DCB886"/>
    <a:srgbClr val="DEBD8F"/>
    <a:srgbClr val="BB9254"/>
    <a:srgbClr val="DCB885"/>
    <a:srgbClr val="562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0"/>
  </p:normalViewPr>
  <p:slideViewPr>
    <p:cSldViewPr snapToGrid="0">
      <p:cViewPr varScale="1">
        <p:scale>
          <a:sx n="103" d="100"/>
          <a:sy n="103" d="100"/>
        </p:scale>
        <p:origin x="8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B3ABE0-1FA6-A829-A44D-23FBF7FC54FB}"/>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1F51295E-BB69-B60F-69A3-3135FB33DC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E0838873-A81B-867C-AA48-5BCB556089FF}"/>
              </a:ext>
            </a:extLst>
          </p:cNvPr>
          <p:cNvSpPr>
            <a:spLocks noGrp="1"/>
          </p:cNvSpPr>
          <p:nvPr>
            <p:ph type="dt" sz="half" idx="10"/>
          </p:nvPr>
        </p:nvSpPr>
        <p:spPr/>
        <p:txBody>
          <a:bodyPr/>
          <a:lstStyle/>
          <a:p>
            <a:fld id="{411D3B08-1CE3-2C4D-869F-01615BA31D1E}" type="datetimeFigureOut">
              <a:rPr lang="es-MX" smtClean="0"/>
              <a:t>30/09/24</a:t>
            </a:fld>
            <a:endParaRPr lang="es-MX"/>
          </a:p>
        </p:txBody>
      </p:sp>
      <p:sp>
        <p:nvSpPr>
          <p:cNvPr id="5" name="Marcador de pie de página 4">
            <a:extLst>
              <a:ext uri="{FF2B5EF4-FFF2-40B4-BE49-F238E27FC236}">
                <a16:creationId xmlns:a16="http://schemas.microsoft.com/office/drawing/2014/main" id="{C9C96CCF-8904-3480-1714-7419514AF7F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1A3FC8E-0DD4-61A8-6895-830549666C03}"/>
              </a:ext>
            </a:extLst>
          </p:cNvPr>
          <p:cNvSpPr>
            <a:spLocks noGrp="1"/>
          </p:cNvSpPr>
          <p:nvPr>
            <p:ph type="sldNum" sz="quarter" idx="12"/>
          </p:nvPr>
        </p:nvSpPr>
        <p:spPr/>
        <p:txBody>
          <a:bodyPr/>
          <a:lstStyle/>
          <a:p>
            <a:fld id="{203936BE-BD76-0541-A053-EA6C3E09DAAF}" type="slidenum">
              <a:rPr lang="es-MX" smtClean="0"/>
              <a:t>‹Nº›</a:t>
            </a:fld>
            <a:endParaRPr lang="es-MX"/>
          </a:p>
        </p:txBody>
      </p:sp>
    </p:spTree>
    <p:extLst>
      <p:ext uri="{BB962C8B-B14F-4D97-AF65-F5344CB8AC3E}">
        <p14:creationId xmlns:p14="http://schemas.microsoft.com/office/powerpoint/2010/main" val="385567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6AEF5A-08BF-6A6C-CA98-F64D2F13F9B3}"/>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F848BA10-9AAB-EE3C-4220-CF64F54C4B0C}"/>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E353E1E0-D9D9-E6BA-2461-9BB359741F14}"/>
              </a:ext>
            </a:extLst>
          </p:cNvPr>
          <p:cNvSpPr>
            <a:spLocks noGrp="1"/>
          </p:cNvSpPr>
          <p:nvPr>
            <p:ph type="dt" sz="half" idx="10"/>
          </p:nvPr>
        </p:nvSpPr>
        <p:spPr/>
        <p:txBody>
          <a:bodyPr/>
          <a:lstStyle/>
          <a:p>
            <a:fld id="{411D3B08-1CE3-2C4D-869F-01615BA31D1E}" type="datetimeFigureOut">
              <a:rPr lang="es-MX" smtClean="0"/>
              <a:t>30/09/24</a:t>
            </a:fld>
            <a:endParaRPr lang="es-MX"/>
          </a:p>
        </p:txBody>
      </p:sp>
      <p:sp>
        <p:nvSpPr>
          <p:cNvPr id="5" name="Marcador de pie de página 4">
            <a:extLst>
              <a:ext uri="{FF2B5EF4-FFF2-40B4-BE49-F238E27FC236}">
                <a16:creationId xmlns:a16="http://schemas.microsoft.com/office/drawing/2014/main" id="{913544D4-D29C-8DF5-EDE0-E87EBE578C8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76BFE81-1880-C103-1310-7F347CF3B342}"/>
              </a:ext>
            </a:extLst>
          </p:cNvPr>
          <p:cNvSpPr>
            <a:spLocks noGrp="1"/>
          </p:cNvSpPr>
          <p:nvPr>
            <p:ph type="sldNum" sz="quarter" idx="12"/>
          </p:nvPr>
        </p:nvSpPr>
        <p:spPr/>
        <p:txBody>
          <a:bodyPr/>
          <a:lstStyle/>
          <a:p>
            <a:fld id="{203936BE-BD76-0541-A053-EA6C3E09DAAF}" type="slidenum">
              <a:rPr lang="es-MX" smtClean="0"/>
              <a:t>‹Nº›</a:t>
            </a:fld>
            <a:endParaRPr lang="es-MX"/>
          </a:p>
        </p:txBody>
      </p:sp>
    </p:spTree>
    <p:extLst>
      <p:ext uri="{BB962C8B-B14F-4D97-AF65-F5344CB8AC3E}">
        <p14:creationId xmlns:p14="http://schemas.microsoft.com/office/powerpoint/2010/main" val="86357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52AE5B7-746E-3AAA-7C83-1A3D4A0F8FC7}"/>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BCB96FF0-8AA9-2AC7-AAA1-B313EF0DAC7F}"/>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7F1CF859-F935-E35B-EFCA-95B6D6EC2614}"/>
              </a:ext>
            </a:extLst>
          </p:cNvPr>
          <p:cNvSpPr>
            <a:spLocks noGrp="1"/>
          </p:cNvSpPr>
          <p:nvPr>
            <p:ph type="dt" sz="half" idx="10"/>
          </p:nvPr>
        </p:nvSpPr>
        <p:spPr/>
        <p:txBody>
          <a:bodyPr/>
          <a:lstStyle/>
          <a:p>
            <a:fld id="{411D3B08-1CE3-2C4D-869F-01615BA31D1E}" type="datetimeFigureOut">
              <a:rPr lang="es-MX" smtClean="0"/>
              <a:t>30/09/24</a:t>
            </a:fld>
            <a:endParaRPr lang="es-MX"/>
          </a:p>
        </p:txBody>
      </p:sp>
      <p:sp>
        <p:nvSpPr>
          <p:cNvPr id="5" name="Marcador de pie de página 4">
            <a:extLst>
              <a:ext uri="{FF2B5EF4-FFF2-40B4-BE49-F238E27FC236}">
                <a16:creationId xmlns:a16="http://schemas.microsoft.com/office/drawing/2014/main" id="{03AB4374-E3FE-C884-DFC6-35BC473E04F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0D076F1-8B44-954E-F3DA-5949C5F7D1CD}"/>
              </a:ext>
            </a:extLst>
          </p:cNvPr>
          <p:cNvSpPr>
            <a:spLocks noGrp="1"/>
          </p:cNvSpPr>
          <p:nvPr>
            <p:ph type="sldNum" sz="quarter" idx="12"/>
          </p:nvPr>
        </p:nvSpPr>
        <p:spPr/>
        <p:txBody>
          <a:bodyPr/>
          <a:lstStyle/>
          <a:p>
            <a:fld id="{203936BE-BD76-0541-A053-EA6C3E09DAAF}" type="slidenum">
              <a:rPr lang="es-MX" smtClean="0"/>
              <a:t>‹Nº›</a:t>
            </a:fld>
            <a:endParaRPr lang="es-MX"/>
          </a:p>
        </p:txBody>
      </p:sp>
    </p:spTree>
    <p:extLst>
      <p:ext uri="{BB962C8B-B14F-4D97-AF65-F5344CB8AC3E}">
        <p14:creationId xmlns:p14="http://schemas.microsoft.com/office/powerpoint/2010/main" val="397577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92A376-F3D0-FF2A-80ED-F37CA6DE0F82}"/>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1BCF59D8-73B1-B79D-BD63-FFA76EAFB518}"/>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DE9F9C3-160B-B211-F309-CC0F58809037}"/>
              </a:ext>
            </a:extLst>
          </p:cNvPr>
          <p:cNvSpPr>
            <a:spLocks noGrp="1"/>
          </p:cNvSpPr>
          <p:nvPr>
            <p:ph type="dt" sz="half" idx="10"/>
          </p:nvPr>
        </p:nvSpPr>
        <p:spPr/>
        <p:txBody>
          <a:bodyPr/>
          <a:lstStyle/>
          <a:p>
            <a:fld id="{411D3B08-1CE3-2C4D-869F-01615BA31D1E}" type="datetimeFigureOut">
              <a:rPr lang="es-MX" smtClean="0"/>
              <a:t>30/09/24</a:t>
            </a:fld>
            <a:endParaRPr lang="es-MX"/>
          </a:p>
        </p:txBody>
      </p:sp>
      <p:sp>
        <p:nvSpPr>
          <p:cNvPr id="5" name="Marcador de pie de página 4">
            <a:extLst>
              <a:ext uri="{FF2B5EF4-FFF2-40B4-BE49-F238E27FC236}">
                <a16:creationId xmlns:a16="http://schemas.microsoft.com/office/drawing/2014/main" id="{3BD88B21-4859-0A5D-B0F4-CAD0597BE92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89DBC31-C963-D9AB-C39F-6D14BE5A9B15}"/>
              </a:ext>
            </a:extLst>
          </p:cNvPr>
          <p:cNvSpPr>
            <a:spLocks noGrp="1"/>
          </p:cNvSpPr>
          <p:nvPr>
            <p:ph type="sldNum" sz="quarter" idx="12"/>
          </p:nvPr>
        </p:nvSpPr>
        <p:spPr/>
        <p:txBody>
          <a:bodyPr/>
          <a:lstStyle/>
          <a:p>
            <a:fld id="{203936BE-BD76-0541-A053-EA6C3E09DAAF}" type="slidenum">
              <a:rPr lang="es-MX" smtClean="0"/>
              <a:t>‹Nº›</a:t>
            </a:fld>
            <a:endParaRPr lang="es-MX"/>
          </a:p>
        </p:txBody>
      </p:sp>
    </p:spTree>
    <p:extLst>
      <p:ext uri="{BB962C8B-B14F-4D97-AF65-F5344CB8AC3E}">
        <p14:creationId xmlns:p14="http://schemas.microsoft.com/office/powerpoint/2010/main" val="3636842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BEBA19-9E85-80E3-3EB2-1DF919C4E509}"/>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57862E78-5C2C-A418-C105-7B1B3EDEF3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867682CA-7CE1-96E2-742E-F3903B65F387}"/>
              </a:ext>
            </a:extLst>
          </p:cNvPr>
          <p:cNvSpPr>
            <a:spLocks noGrp="1"/>
          </p:cNvSpPr>
          <p:nvPr>
            <p:ph type="dt" sz="half" idx="10"/>
          </p:nvPr>
        </p:nvSpPr>
        <p:spPr/>
        <p:txBody>
          <a:bodyPr/>
          <a:lstStyle/>
          <a:p>
            <a:fld id="{411D3B08-1CE3-2C4D-869F-01615BA31D1E}" type="datetimeFigureOut">
              <a:rPr lang="es-MX" smtClean="0"/>
              <a:t>30/09/24</a:t>
            </a:fld>
            <a:endParaRPr lang="es-MX"/>
          </a:p>
        </p:txBody>
      </p:sp>
      <p:sp>
        <p:nvSpPr>
          <p:cNvPr id="5" name="Marcador de pie de página 4">
            <a:extLst>
              <a:ext uri="{FF2B5EF4-FFF2-40B4-BE49-F238E27FC236}">
                <a16:creationId xmlns:a16="http://schemas.microsoft.com/office/drawing/2014/main" id="{3EB15E43-66D6-C907-76E4-E522BB160A5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3758439-0246-A2C0-D569-5552C8CF688E}"/>
              </a:ext>
            </a:extLst>
          </p:cNvPr>
          <p:cNvSpPr>
            <a:spLocks noGrp="1"/>
          </p:cNvSpPr>
          <p:nvPr>
            <p:ph type="sldNum" sz="quarter" idx="12"/>
          </p:nvPr>
        </p:nvSpPr>
        <p:spPr/>
        <p:txBody>
          <a:bodyPr/>
          <a:lstStyle/>
          <a:p>
            <a:fld id="{203936BE-BD76-0541-A053-EA6C3E09DAAF}" type="slidenum">
              <a:rPr lang="es-MX" smtClean="0"/>
              <a:t>‹Nº›</a:t>
            </a:fld>
            <a:endParaRPr lang="es-MX"/>
          </a:p>
        </p:txBody>
      </p:sp>
    </p:spTree>
    <p:extLst>
      <p:ext uri="{BB962C8B-B14F-4D97-AF65-F5344CB8AC3E}">
        <p14:creationId xmlns:p14="http://schemas.microsoft.com/office/powerpoint/2010/main" val="608962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737DCE-DCF9-195A-BB01-ADA9FD25B957}"/>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D7BB04FF-D426-3B51-FD10-5BCBE96FF31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03763A09-6CF0-0D45-C6B3-D34097D95A3E}"/>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CDB2BD1B-E3D6-85FD-C7F5-80E96F32DCAA}"/>
              </a:ext>
            </a:extLst>
          </p:cNvPr>
          <p:cNvSpPr>
            <a:spLocks noGrp="1"/>
          </p:cNvSpPr>
          <p:nvPr>
            <p:ph type="dt" sz="half" idx="10"/>
          </p:nvPr>
        </p:nvSpPr>
        <p:spPr/>
        <p:txBody>
          <a:bodyPr/>
          <a:lstStyle/>
          <a:p>
            <a:fld id="{411D3B08-1CE3-2C4D-869F-01615BA31D1E}" type="datetimeFigureOut">
              <a:rPr lang="es-MX" smtClean="0"/>
              <a:t>30/09/24</a:t>
            </a:fld>
            <a:endParaRPr lang="es-MX"/>
          </a:p>
        </p:txBody>
      </p:sp>
      <p:sp>
        <p:nvSpPr>
          <p:cNvPr id="6" name="Marcador de pie de página 5">
            <a:extLst>
              <a:ext uri="{FF2B5EF4-FFF2-40B4-BE49-F238E27FC236}">
                <a16:creationId xmlns:a16="http://schemas.microsoft.com/office/drawing/2014/main" id="{DA8FFD8F-671E-6D1C-D337-F9E890AD919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42BC3B1-2C9B-6F8C-78DC-38864186F19F}"/>
              </a:ext>
            </a:extLst>
          </p:cNvPr>
          <p:cNvSpPr>
            <a:spLocks noGrp="1"/>
          </p:cNvSpPr>
          <p:nvPr>
            <p:ph type="sldNum" sz="quarter" idx="12"/>
          </p:nvPr>
        </p:nvSpPr>
        <p:spPr/>
        <p:txBody>
          <a:bodyPr/>
          <a:lstStyle/>
          <a:p>
            <a:fld id="{203936BE-BD76-0541-A053-EA6C3E09DAAF}" type="slidenum">
              <a:rPr lang="es-MX" smtClean="0"/>
              <a:t>‹Nº›</a:t>
            </a:fld>
            <a:endParaRPr lang="es-MX"/>
          </a:p>
        </p:txBody>
      </p:sp>
    </p:spTree>
    <p:extLst>
      <p:ext uri="{BB962C8B-B14F-4D97-AF65-F5344CB8AC3E}">
        <p14:creationId xmlns:p14="http://schemas.microsoft.com/office/powerpoint/2010/main" val="352909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8D2B12-F160-BAE4-8BBB-9F43734CBD88}"/>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28D65E13-23D2-4E90-3ABF-57BC338BDC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86B74E3F-5A53-4A78-FB69-3426A8070054}"/>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79B48E81-5A68-BF3D-4B54-6F57F1567D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56B9B26B-7D1F-A16B-0CB5-D538494C7863}"/>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260770D1-1127-C564-7155-DD197ADBC19D}"/>
              </a:ext>
            </a:extLst>
          </p:cNvPr>
          <p:cNvSpPr>
            <a:spLocks noGrp="1"/>
          </p:cNvSpPr>
          <p:nvPr>
            <p:ph type="dt" sz="half" idx="10"/>
          </p:nvPr>
        </p:nvSpPr>
        <p:spPr/>
        <p:txBody>
          <a:bodyPr/>
          <a:lstStyle/>
          <a:p>
            <a:fld id="{411D3B08-1CE3-2C4D-869F-01615BA31D1E}" type="datetimeFigureOut">
              <a:rPr lang="es-MX" smtClean="0"/>
              <a:t>30/09/24</a:t>
            </a:fld>
            <a:endParaRPr lang="es-MX"/>
          </a:p>
        </p:txBody>
      </p:sp>
      <p:sp>
        <p:nvSpPr>
          <p:cNvPr id="8" name="Marcador de pie de página 7">
            <a:extLst>
              <a:ext uri="{FF2B5EF4-FFF2-40B4-BE49-F238E27FC236}">
                <a16:creationId xmlns:a16="http://schemas.microsoft.com/office/drawing/2014/main" id="{FA1C5F9C-3DAC-3672-6750-222777498DA8}"/>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807C4321-9C8B-867E-C2D0-072AF7DB90A2}"/>
              </a:ext>
            </a:extLst>
          </p:cNvPr>
          <p:cNvSpPr>
            <a:spLocks noGrp="1"/>
          </p:cNvSpPr>
          <p:nvPr>
            <p:ph type="sldNum" sz="quarter" idx="12"/>
          </p:nvPr>
        </p:nvSpPr>
        <p:spPr/>
        <p:txBody>
          <a:bodyPr/>
          <a:lstStyle/>
          <a:p>
            <a:fld id="{203936BE-BD76-0541-A053-EA6C3E09DAAF}" type="slidenum">
              <a:rPr lang="es-MX" smtClean="0"/>
              <a:t>‹Nº›</a:t>
            </a:fld>
            <a:endParaRPr lang="es-MX"/>
          </a:p>
        </p:txBody>
      </p:sp>
    </p:spTree>
    <p:extLst>
      <p:ext uri="{BB962C8B-B14F-4D97-AF65-F5344CB8AC3E}">
        <p14:creationId xmlns:p14="http://schemas.microsoft.com/office/powerpoint/2010/main" val="2895503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CB2C46-9A22-C48B-BF79-BAD01E1809BE}"/>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9EF28C68-B63E-34BF-69AB-EB50CE956B84}"/>
              </a:ext>
            </a:extLst>
          </p:cNvPr>
          <p:cNvSpPr>
            <a:spLocks noGrp="1"/>
          </p:cNvSpPr>
          <p:nvPr>
            <p:ph type="dt" sz="half" idx="10"/>
          </p:nvPr>
        </p:nvSpPr>
        <p:spPr/>
        <p:txBody>
          <a:bodyPr/>
          <a:lstStyle/>
          <a:p>
            <a:fld id="{411D3B08-1CE3-2C4D-869F-01615BA31D1E}" type="datetimeFigureOut">
              <a:rPr lang="es-MX" smtClean="0"/>
              <a:t>30/09/24</a:t>
            </a:fld>
            <a:endParaRPr lang="es-MX"/>
          </a:p>
        </p:txBody>
      </p:sp>
      <p:sp>
        <p:nvSpPr>
          <p:cNvPr id="4" name="Marcador de pie de página 3">
            <a:extLst>
              <a:ext uri="{FF2B5EF4-FFF2-40B4-BE49-F238E27FC236}">
                <a16:creationId xmlns:a16="http://schemas.microsoft.com/office/drawing/2014/main" id="{93AD6DA3-90CA-748C-409D-3A9005BDDD4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0D8594B9-8534-18EF-0F1D-7573FE969798}"/>
              </a:ext>
            </a:extLst>
          </p:cNvPr>
          <p:cNvSpPr>
            <a:spLocks noGrp="1"/>
          </p:cNvSpPr>
          <p:nvPr>
            <p:ph type="sldNum" sz="quarter" idx="12"/>
          </p:nvPr>
        </p:nvSpPr>
        <p:spPr/>
        <p:txBody>
          <a:bodyPr/>
          <a:lstStyle/>
          <a:p>
            <a:fld id="{203936BE-BD76-0541-A053-EA6C3E09DAAF}" type="slidenum">
              <a:rPr lang="es-MX" smtClean="0"/>
              <a:t>‹Nº›</a:t>
            </a:fld>
            <a:endParaRPr lang="es-MX"/>
          </a:p>
        </p:txBody>
      </p:sp>
    </p:spTree>
    <p:extLst>
      <p:ext uri="{BB962C8B-B14F-4D97-AF65-F5344CB8AC3E}">
        <p14:creationId xmlns:p14="http://schemas.microsoft.com/office/powerpoint/2010/main" val="83285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06F4F1B-53CD-3FD9-B66F-FE4F6DC76416}"/>
              </a:ext>
            </a:extLst>
          </p:cNvPr>
          <p:cNvSpPr>
            <a:spLocks noGrp="1"/>
          </p:cNvSpPr>
          <p:nvPr>
            <p:ph type="dt" sz="half" idx="10"/>
          </p:nvPr>
        </p:nvSpPr>
        <p:spPr/>
        <p:txBody>
          <a:bodyPr/>
          <a:lstStyle/>
          <a:p>
            <a:fld id="{411D3B08-1CE3-2C4D-869F-01615BA31D1E}" type="datetimeFigureOut">
              <a:rPr lang="es-MX" smtClean="0"/>
              <a:t>30/09/24</a:t>
            </a:fld>
            <a:endParaRPr lang="es-MX"/>
          </a:p>
        </p:txBody>
      </p:sp>
      <p:sp>
        <p:nvSpPr>
          <p:cNvPr id="3" name="Marcador de pie de página 2">
            <a:extLst>
              <a:ext uri="{FF2B5EF4-FFF2-40B4-BE49-F238E27FC236}">
                <a16:creationId xmlns:a16="http://schemas.microsoft.com/office/drawing/2014/main" id="{C0CAC3BB-9D04-4C69-3D9A-822568613A3B}"/>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0ECF62C6-D60E-6BB6-F000-5226BD5046A1}"/>
              </a:ext>
            </a:extLst>
          </p:cNvPr>
          <p:cNvSpPr>
            <a:spLocks noGrp="1"/>
          </p:cNvSpPr>
          <p:nvPr>
            <p:ph type="sldNum" sz="quarter" idx="12"/>
          </p:nvPr>
        </p:nvSpPr>
        <p:spPr/>
        <p:txBody>
          <a:bodyPr/>
          <a:lstStyle/>
          <a:p>
            <a:fld id="{203936BE-BD76-0541-A053-EA6C3E09DAAF}" type="slidenum">
              <a:rPr lang="es-MX" smtClean="0"/>
              <a:t>‹Nº›</a:t>
            </a:fld>
            <a:endParaRPr lang="es-MX"/>
          </a:p>
        </p:txBody>
      </p:sp>
    </p:spTree>
    <p:extLst>
      <p:ext uri="{BB962C8B-B14F-4D97-AF65-F5344CB8AC3E}">
        <p14:creationId xmlns:p14="http://schemas.microsoft.com/office/powerpoint/2010/main" val="3240190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4A568D-B2DC-4BBF-08B8-64F82CCC5A0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A22CDA20-18C9-04B9-ADC2-AFA95308E5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C33C0319-F725-60E3-5262-B968827F6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10885477-E199-84B6-1023-B062CD87135A}"/>
              </a:ext>
            </a:extLst>
          </p:cNvPr>
          <p:cNvSpPr>
            <a:spLocks noGrp="1"/>
          </p:cNvSpPr>
          <p:nvPr>
            <p:ph type="dt" sz="half" idx="10"/>
          </p:nvPr>
        </p:nvSpPr>
        <p:spPr/>
        <p:txBody>
          <a:bodyPr/>
          <a:lstStyle/>
          <a:p>
            <a:fld id="{411D3B08-1CE3-2C4D-869F-01615BA31D1E}" type="datetimeFigureOut">
              <a:rPr lang="es-MX" smtClean="0"/>
              <a:t>30/09/24</a:t>
            </a:fld>
            <a:endParaRPr lang="es-MX"/>
          </a:p>
        </p:txBody>
      </p:sp>
      <p:sp>
        <p:nvSpPr>
          <p:cNvPr id="6" name="Marcador de pie de página 5">
            <a:extLst>
              <a:ext uri="{FF2B5EF4-FFF2-40B4-BE49-F238E27FC236}">
                <a16:creationId xmlns:a16="http://schemas.microsoft.com/office/drawing/2014/main" id="{A9F2F9B2-4AC7-BB2B-47B4-47144F914A1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72EAB17-E8D9-4C8B-F9A0-D726D53E7D75}"/>
              </a:ext>
            </a:extLst>
          </p:cNvPr>
          <p:cNvSpPr>
            <a:spLocks noGrp="1"/>
          </p:cNvSpPr>
          <p:nvPr>
            <p:ph type="sldNum" sz="quarter" idx="12"/>
          </p:nvPr>
        </p:nvSpPr>
        <p:spPr/>
        <p:txBody>
          <a:bodyPr/>
          <a:lstStyle/>
          <a:p>
            <a:fld id="{203936BE-BD76-0541-A053-EA6C3E09DAAF}" type="slidenum">
              <a:rPr lang="es-MX" smtClean="0"/>
              <a:t>‹Nº›</a:t>
            </a:fld>
            <a:endParaRPr lang="es-MX"/>
          </a:p>
        </p:txBody>
      </p:sp>
    </p:spTree>
    <p:extLst>
      <p:ext uri="{BB962C8B-B14F-4D97-AF65-F5344CB8AC3E}">
        <p14:creationId xmlns:p14="http://schemas.microsoft.com/office/powerpoint/2010/main" val="3050021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FDDF54-5A4A-F430-422D-C300942B213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407BC4F5-B9C4-5441-30C7-2CBA2C3798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FD76E5C6-3220-2689-4D82-6EEA5B3C82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874A5845-4DDD-D90F-3F44-76E725126C43}"/>
              </a:ext>
            </a:extLst>
          </p:cNvPr>
          <p:cNvSpPr>
            <a:spLocks noGrp="1"/>
          </p:cNvSpPr>
          <p:nvPr>
            <p:ph type="dt" sz="half" idx="10"/>
          </p:nvPr>
        </p:nvSpPr>
        <p:spPr/>
        <p:txBody>
          <a:bodyPr/>
          <a:lstStyle/>
          <a:p>
            <a:fld id="{411D3B08-1CE3-2C4D-869F-01615BA31D1E}" type="datetimeFigureOut">
              <a:rPr lang="es-MX" smtClean="0"/>
              <a:t>30/09/24</a:t>
            </a:fld>
            <a:endParaRPr lang="es-MX"/>
          </a:p>
        </p:txBody>
      </p:sp>
      <p:sp>
        <p:nvSpPr>
          <p:cNvPr id="6" name="Marcador de pie de página 5">
            <a:extLst>
              <a:ext uri="{FF2B5EF4-FFF2-40B4-BE49-F238E27FC236}">
                <a16:creationId xmlns:a16="http://schemas.microsoft.com/office/drawing/2014/main" id="{592F130E-FDC8-932E-2D9C-4882EA036BF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82EB4C1-92DA-F90E-0EDE-D5FF66D6A5C1}"/>
              </a:ext>
            </a:extLst>
          </p:cNvPr>
          <p:cNvSpPr>
            <a:spLocks noGrp="1"/>
          </p:cNvSpPr>
          <p:nvPr>
            <p:ph type="sldNum" sz="quarter" idx="12"/>
          </p:nvPr>
        </p:nvSpPr>
        <p:spPr/>
        <p:txBody>
          <a:bodyPr/>
          <a:lstStyle/>
          <a:p>
            <a:fld id="{203936BE-BD76-0541-A053-EA6C3E09DAAF}" type="slidenum">
              <a:rPr lang="es-MX" smtClean="0"/>
              <a:t>‹Nº›</a:t>
            </a:fld>
            <a:endParaRPr lang="es-MX"/>
          </a:p>
        </p:txBody>
      </p:sp>
    </p:spTree>
    <p:extLst>
      <p:ext uri="{BB962C8B-B14F-4D97-AF65-F5344CB8AC3E}">
        <p14:creationId xmlns:p14="http://schemas.microsoft.com/office/powerpoint/2010/main" val="210946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E5AA5EC-A5D8-1761-7C2B-4E365CBD1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C67A506D-02B1-69D9-185D-E952BDFE80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30CD8586-BB73-31CD-74CD-F541724009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11D3B08-1CE3-2C4D-869F-01615BA31D1E}" type="datetimeFigureOut">
              <a:rPr lang="es-MX" smtClean="0"/>
              <a:t>30/09/24</a:t>
            </a:fld>
            <a:endParaRPr lang="es-MX"/>
          </a:p>
        </p:txBody>
      </p:sp>
      <p:sp>
        <p:nvSpPr>
          <p:cNvPr id="5" name="Marcador de pie de página 4">
            <a:extLst>
              <a:ext uri="{FF2B5EF4-FFF2-40B4-BE49-F238E27FC236}">
                <a16:creationId xmlns:a16="http://schemas.microsoft.com/office/drawing/2014/main" id="{51B9B7D1-2859-12EC-F090-54D6B027F4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D7D3FE5D-9AA8-4CAF-92FE-9F226F5D2F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3936BE-BD76-0541-A053-EA6C3E09DAAF}" type="slidenum">
              <a:rPr lang="es-MX" smtClean="0"/>
              <a:t>‹Nº›</a:t>
            </a:fld>
            <a:endParaRPr lang="es-MX"/>
          </a:p>
        </p:txBody>
      </p:sp>
    </p:spTree>
    <p:extLst>
      <p:ext uri="{BB962C8B-B14F-4D97-AF65-F5344CB8AC3E}">
        <p14:creationId xmlns:p14="http://schemas.microsoft.com/office/powerpoint/2010/main" val="3776279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641F9-CB6D-2BE3-F993-D9664784BF34}"/>
              </a:ext>
            </a:extLst>
          </p:cNvPr>
          <p:cNvSpPr>
            <a:spLocks noGrp="1"/>
          </p:cNvSpPr>
          <p:nvPr>
            <p:ph type="ctrTitle"/>
          </p:nvPr>
        </p:nvSpPr>
        <p:spPr/>
        <p:txBody>
          <a:bodyPr/>
          <a:lstStyle/>
          <a:p>
            <a:endParaRPr lang="es-MX"/>
          </a:p>
        </p:txBody>
      </p:sp>
      <p:sp>
        <p:nvSpPr>
          <p:cNvPr id="3" name="Subtítulo 2">
            <a:extLst>
              <a:ext uri="{FF2B5EF4-FFF2-40B4-BE49-F238E27FC236}">
                <a16:creationId xmlns:a16="http://schemas.microsoft.com/office/drawing/2014/main" id="{49D87682-5992-DEF4-1161-AF3D41C0A610}"/>
              </a:ext>
            </a:extLst>
          </p:cNvPr>
          <p:cNvSpPr>
            <a:spLocks noGrp="1"/>
          </p:cNvSpPr>
          <p:nvPr>
            <p:ph type="subTitle" idx="1"/>
          </p:nvPr>
        </p:nvSpPr>
        <p:spPr/>
        <p:txBody>
          <a:bodyPr/>
          <a:lstStyle/>
          <a:p>
            <a:endParaRPr lang="es-MX"/>
          </a:p>
        </p:txBody>
      </p:sp>
      <p:pic>
        <p:nvPicPr>
          <p:cNvPr id="4" name="Imagen 3">
            <a:extLst>
              <a:ext uri="{FF2B5EF4-FFF2-40B4-BE49-F238E27FC236}">
                <a16:creationId xmlns:a16="http://schemas.microsoft.com/office/drawing/2014/main" id="{CEE04D1C-4A69-CD54-E98B-CB4898AD351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266" y="4081"/>
            <a:ext cx="12199266" cy="6853919"/>
          </a:xfrm>
          <a:prstGeom prst="rect">
            <a:avLst/>
          </a:prstGeom>
        </p:spPr>
      </p:pic>
    </p:spTree>
    <p:extLst>
      <p:ext uri="{BB962C8B-B14F-4D97-AF65-F5344CB8AC3E}">
        <p14:creationId xmlns:p14="http://schemas.microsoft.com/office/powerpoint/2010/main" val="1580796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2" name="Conector recto de flecha 1">
            <a:extLst>
              <a:ext uri="{FF2B5EF4-FFF2-40B4-BE49-F238E27FC236}">
                <a16:creationId xmlns:a16="http://schemas.microsoft.com/office/drawing/2014/main" id="{65377381-6478-EED0-7B02-1145C23999FD}"/>
              </a:ext>
            </a:extLst>
          </p:cNvPr>
          <p:cNvCxnSpPr/>
          <p:nvPr/>
        </p:nvCxnSpPr>
        <p:spPr>
          <a:xfrm>
            <a:off x="7251405" y="3672460"/>
            <a:ext cx="716647" cy="0"/>
          </a:xfrm>
          <a:prstGeom prst="straightConnector1">
            <a:avLst/>
          </a:prstGeom>
          <a:ln>
            <a:solidFill>
              <a:srgbClr val="562C7F"/>
            </a:solidFill>
            <a:tailEnd type="triangle"/>
          </a:ln>
        </p:spPr>
        <p:style>
          <a:lnRef idx="2">
            <a:schemeClr val="accent1"/>
          </a:lnRef>
          <a:fillRef idx="0">
            <a:schemeClr val="accent1"/>
          </a:fillRef>
          <a:effectRef idx="1">
            <a:schemeClr val="accent1"/>
          </a:effectRef>
          <a:fontRef idx="minor">
            <a:schemeClr val="tx1"/>
          </a:fontRef>
        </p:style>
      </p:cxnSp>
      <p:sp>
        <p:nvSpPr>
          <p:cNvPr id="3" name="Rectángulo redondeado 2">
            <a:extLst>
              <a:ext uri="{FF2B5EF4-FFF2-40B4-BE49-F238E27FC236}">
                <a16:creationId xmlns:a16="http://schemas.microsoft.com/office/drawing/2014/main" id="{A4208E8D-07CF-B26C-0463-0AF7008A195D}"/>
              </a:ext>
            </a:extLst>
          </p:cNvPr>
          <p:cNvSpPr/>
          <p:nvPr/>
        </p:nvSpPr>
        <p:spPr>
          <a:xfrm>
            <a:off x="5218961" y="3149766"/>
            <a:ext cx="1962142" cy="1022921"/>
          </a:xfrm>
          <a:prstGeom prst="roundRect">
            <a:avLst/>
          </a:prstGeom>
          <a:solidFill>
            <a:srgbClr val="DCB885"/>
          </a:solidFill>
          <a:ln>
            <a:solidFill>
              <a:srgbClr val="DCB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srgbClr val="DCB885"/>
                </a:solidFill>
              </a:ln>
              <a:solidFill>
                <a:srgbClr val="DCB885"/>
              </a:solidFill>
            </a:endParaRPr>
          </a:p>
        </p:txBody>
      </p:sp>
      <p:sp>
        <p:nvSpPr>
          <p:cNvPr id="4" name="CuadroTexto 3">
            <a:extLst>
              <a:ext uri="{FF2B5EF4-FFF2-40B4-BE49-F238E27FC236}">
                <a16:creationId xmlns:a16="http://schemas.microsoft.com/office/drawing/2014/main" id="{73D21752-846A-4EF1-513B-31A698CBA515}"/>
              </a:ext>
            </a:extLst>
          </p:cNvPr>
          <p:cNvSpPr txBox="1"/>
          <p:nvPr/>
        </p:nvSpPr>
        <p:spPr>
          <a:xfrm>
            <a:off x="2774992" y="1470020"/>
            <a:ext cx="6642016" cy="461665"/>
          </a:xfrm>
          <a:prstGeom prst="rect">
            <a:avLst/>
          </a:prstGeom>
          <a:noFill/>
        </p:spPr>
        <p:txBody>
          <a:bodyPr wrap="square" rtlCol="0">
            <a:spAutoFit/>
          </a:bodyPr>
          <a:lstStyle/>
          <a:p>
            <a:pPr marL="8467" marR="3387" algn="ctr">
              <a:lnSpc>
                <a:spcPct val="100200"/>
              </a:lnSpc>
              <a:spcBef>
                <a:spcPts val="73"/>
              </a:spcBef>
            </a:pPr>
            <a:r>
              <a:rPr lang="es-MX" sz="2400" spc="-7" dirty="0">
                <a:solidFill>
                  <a:srgbClr val="562C80"/>
                </a:solidFill>
                <a:latin typeface="Arial Black" panose="020B0A04020102020204" pitchFamily="34" charset="0"/>
                <a:cs typeface="Tahoma"/>
              </a:rPr>
              <a:t>ESTRUCTURA </a:t>
            </a:r>
            <a:r>
              <a:rPr lang="es-MX" sz="2400" spc="-163" dirty="0">
                <a:solidFill>
                  <a:srgbClr val="562C80"/>
                </a:solidFill>
                <a:latin typeface="Arial Black" panose="020B0A04020102020204" pitchFamily="34" charset="0"/>
                <a:cs typeface="Tahoma"/>
              </a:rPr>
              <a:t>INTERNA</a:t>
            </a:r>
            <a:r>
              <a:rPr lang="es-MX" sz="2400" spc="-83" dirty="0">
                <a:solidFill>
                  <a:srgbClr val="562C80"/>
                </a:solidFill>
                <a:latin typeface="Arial Black" panose="020B0A04020102020204" pitchFamily="34" charset="0"/>
                <a:cs typeface="Tahoma"/>
              </a:rPr>
              <a:t> </a:t>
            </a:r>
            <a:r>
              <a:rPr lang="es-MX" sz="2400" spc="-50" dirty="0">
                <a:solidFill>
                  <a:srgbClr val="562C80"/>
                </a:solidFill>
                <a:latin typeface="Arial Black" panose="020B0A04020102020204" pitchFamily="34" charset="0"/>
                <a:cs typeface="Tahoma"/>
              </a:rPr>
              <a:t>DE</a:t>
            </a:r>
            <a:r>
              <a:rPr lang="es-MX" sz="2400" spc="-183" dirty="0">
                <a:solidFill>
                  <a:srgbClr val="562C80"/>
                </a:solidFill>
                <a:latin typeface="Arial Black" panose="020B0A04020102020204" pitchFamily="34" charset="0"/>
                <a:cs typeface="Tahoma"/>
              </a:rPr>
              <a:t> </a:t>
            </a:r>
            <a:r>
              <a:rPr lang="es-MX" sz="2400" spc="-17" dirty="0">
                <a:solidFill>
                  <a:srgbClr val="562C80"/>
                </a:solidFill>
                <a:latin typeface="Arial Black" panose="020B0A04020102020204" pitchFamily="34" charset="0"/>
                <a:cs typeface="Tahoma"/>
              </a:rPr>
              <a:t>LA </a:t>
            </a:r>
            <a:r>
              <a:rPr lang="es-MX" sz="2400" spc="-7" dirty="0">
                <a:solidFill>
                  <a:srgbClr val="562C80"/>
                </a:solidFill>
                <a:latin typeface="Arial Black" panose="020B0A04020102020204" pitchFamily="34" charset="0"/>
                <a:cs typeface="Tahoma"/>
              </a:rPr>
              <a:t>PPNNA</a:t>
            </a:r>
            <a:endParaRPr lang="es-MX" sz="2400" dirty="0">
              <a:solidFill>
                <a:srgbClr val="562C80"/>
              </a:solidFill>
              <a:latin typeface="Arial Black" panose="020B0A04020102020204" pitchFamily="34" charset="0"/>
              <a:cs typeface="Tahoma"/>
            </a:endParaRPr>
          </a:p>
        </p:txBody>
      </p:sp>
      <p:sp>
        <p:nvSpPr>
          <p:cNvPr id="5" name="object 3">
            <a:extLst>
              <a:ext uri="{FF2B5EF4-FFF2-40B4-BE49-F238E27FC236}">
                <a16:creationId xmlns:a16="http://schemas.microsoft.com/office/drawing/2014/main" id="{E8F67E50-02F6-AF02-7B84-7AA02EC004F8}"/>
              </a:ext>
            </a:extLst>
          </p:cNvPr>
          <p:cNvSpPr/>
          <p:nvPr/>
        </p:nvSpPr>
        <p:spPr>
          <a:xfrm>
            <a:off x="2405240" y="3149766"/>
            <a:ext cx="2057400" cy="914400"/>
          </a:xfrm>
          <a:custGeom>
            <a:avLst/>
            <a:gdLst/>
            <a:ahLst/>
            <a:cxnLst/>
            <a:rect l="l" t="t" r="r" b="b"/>
            <a:pathLst>
              <a:path w="3086100" h="1371600">
                <a:moveTo>
                  <a:pt x="2800349" y="1371195"/>
                </a:moveTo>
                <a:lnTo>
                  <a:pt x="285749" y="1371195"/>
                </a:lnTo>
                <a:lnTo>
                  <a:pt x="239399" y="1367455"/>
                </a:lnTo>
                <a:lnTo>
                  <a:pt x="195431" y="1356627"/>
                </a:lnTo>
                <a:lnTo>
                  <a:pt x="154431" y="1339300"/>
                </a:lnTo>
                <a:lnTo>
                  <a:pt x="116989" y="1316062"/>
                </a:lnTo>
                <a:lnTo>
                  <a:pt x="83694" y="1287500"/>
                </a:lnTo>
                <a:lnTo>
                  <a:pt x="55133" y="1254205"/>
                </a:lnTo>
                <a:lnTo>
                  <a:pt x="31894" y="1216763"/>
                </a:lnTo>
                <a:lnTo>
                  <a:pt x="14567" y="1175764"/>
                </a:lnTo>
                <a:lnTo>
                  <a:pt x="3739" y="1131795"/>
                </a:lnTo>
                <a:lnTo>
                  <a:pt x="0" y="1085445"/>
                </a:lnTo>
                <a:lnTo>
                  <a:pt x="0" y="285750"/>
                </a:lnTo>
                <a:lnTo>
                  <a:pt x="3739" y="239399"/>
                </a:lnTo>
                <a:lnTo>
                  <a:pt x="14567" y="195430"/>
                </a:lnTo>
                <a:lnTo>
                  <a:pt x="31894" y="154431"/>
                </a:lnTo>
                <a:lnTo>
                  <a:pt x="55133" y="116989"/>
                </a:lnTo>
                <a:lnTo>
                  <a:pt x="83694" y="83694"/>
                </a:lnTo>
                <a:lnTo>
                  <a:pt x="116989" y="55133"/>
                </a:lnTo>
                <a:lnTo>
                  <a:pt x="154431" y="31894"/>
                </a:lnTo>
                <a:lnTo>
                  <a:pt x="195431" y="14567"/>
                </a:lnTo>
                <a:lnTo>
                  <a:pt x="239399" y="3739"/>
                </a:lnTo>
                <a:lnTo>
                  <a:pt x="285749" y="0"/>
                </a:lnTo>
                <a:lnTo>
                  <a:pt x="2800349" y="0"/>
                </a:lnTo>
                <a:lnTo>
                  <a:pt x="2846700" y="3739"/>
                </a:lnTo>
                <a:lnTo>
                  <a:pt x="2890668" y="14567"/>
                </a:lnTo>
                <a:lnTo>
                  <a:pt x="2931668" y="31894"/>
                </a:lnTo>
                <a:lnTo>
                  <a:pt x="2969110" y="55133"/>
                </a:lnTo>
                <a:lnTo>
                  <a:pt x="3002405" y="83694"/>
                </a:lnTo>
                <a:lnTo>
                  <a:pt x="3030966" y="116989"/>
                </a:lnTo>
                <a:lnTo>
                  <a:pt x="3054205" y="154431"/>
                </a:lnTo>
                <a:lnTo>
                  <a:pt x="3071532" y="195430"/>
                </a:lnTo>
                <a:lnTo>
                  <a:pt x="3082360" y="239399"/>
                </a:lnTo>
                <a:lnTo>
                  <a:pt x="3086099" y="285750"/>
                </a:lnTo>
                <a:lnTo>
                  <a:pt x="3086099" y="1085445"/>
                </a:lnTo>
                <a:lnTo>
                  <a:pt x="3082360" y="1131795"/>
                </a:lnTo>
                <a:lnTo>
                  <a:pt x="3071532" y="1175764"/>
                </a:lnTo>
                <a:lnTo>
                  <a:pt x="3054205" y="1216763"/>
                </a:lnTo>
                <a:lnTo>
                  <a:pt x="3030966" y="1254205"/>
                </a:lnTo>
                <a:lnTo>
                  <a:pt x="3002405" y="1287500"/>
                </a:lnTo>
                <a:lnTo>
                  <a:pt x="2969110" y="1316062"/>
                </a:lnTo>
                <a:lnTo>
                  <a:pt x="2931668" y="1339300"/>
                </a:lnTo>
                <a:lnTo>
                  <a:pt x="2890668" y="1356627"/>
                </a:lnTo>
                <a:lnTo>
                  <a:pt x="2846700" y="1367455"/>
                </a:lnTo>
                <a:lnTo>
                  <a:pt x="2800349" y="1371195"/>
                </a:lnTo>
                <a:close/>
              </a:path>
            </a:pathLst>
          </a:custGeom>
          <a:solidFill>
            <a:srgbClr val="4B267F"/>
          </a:solidFill>
        </p:spPr>
        <p:txBody>
          <a:bodyPr wrap="square" lIns="0" tIns="0" rIns="0" bIns="0" rtlCol="0"/>
          <a:lstStyle/>
          <a:p>
            <a:endParaRPr sz="1200"/>
          </a:p>
        </p:txBody>
      </p:sp>
      <p:sp>
        <p:nvSpPr>
          <p:cNvPr id="6" name="object 4">
            <a:extLst>
              <a:ext uri="{FF2B5EF4-FFF2-40B4-BE49-F238E27FC236}">
                <a16:creationId xmlns:a16="http://schemas.microsoft.com/office/drawing/2014/main" id="{3BE019D4-0E64-644F-804E-03AA1500BBE9}"/>
              </a:ext>
            </a:extLst>
          </p:cNvPr>
          <p:cNvSpPr txBox="1">
            <a:spLocks/>
          </p:cNvSpPr>
          <p:nvPr/>
        </p:nvSpPr>
        <p:spPr>
          <a:xfrm>
            <a:off x="2623588" y="3470392"/>
            <a:ext cx="1620943" cy="244448"/>
          </a:xfrm>
          <a:prstGeom prst="rect">
            <a:avLst/>
          </a:prstGeom>
        </p:spPr>
        <p:txBody>
          <a:bodyPr vert="horz" wrap="square" lIns="0" tIns="8467"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467">
              <a:lnSpc>
                <a:spcPct val="100000"/>
              </a:lnSpc>
              <a:spcBef>
                <a:spcPts val="67"/>
              </a:spcBef>
            </a:pPr>
            <a:r>
              <a:rPr lang="es-MX" sz="1533" b="1" spc="-7">
                <a:solidFill>
                  <a:srgbClr val="FFFFFF"/>
                </a:solidFill>
                <a:latin typeface="Arial"/>
                <a:cs typeface="Arial"/>
              </a:rPr>
              <a:t>PROCURADURIA</a:t>
            </a:r>
            <a:endParaRPr lang="es-MX" sz="1533" dirty="0">
              <a:latin typeface="Arial"/>
              <a:cs typeface="Arial"/>
            </a:endParaRPr>
          </a:p>
        </p:txBody>
      </p:sp>
      <p:sp>
        <p:nvSpPr>
          <p:cNvPr id="7" name="Rectángulo 6">
            <a:extLst>
              <a:ext uri="{FF2B5EF4-FFF2-40B4-BE49-F238E27FC236}">
                <a16:creationId xmlns:a16="http://schemas.microsoft.com/office/drawing/2014/main" id="{BA71FA69-1D4C-8F22-D7BD-9967C9AE5B6B}"/>
              </a:ext>
            </a:extLst>
          </p:cNvPr>
          <p:cNvSpPr/>
          <p:nvPr/>
        </p:nvSpPr>
        <p:spPr>
          <a:xfrm>
            <a:off x="5046348" y="3351988"/>
            <a:ext cx="2360140" cy="726609"/>
          </a:xfrm>
          <a:prstGeom prst="rect">
            <a:avLst/>
          </a:prstGeom>
        </p:spPr>
        <p:txBody>
          <a:bodyPr wrap="square">
            <a:spAutoFit/>
          </a:bodyPr>
          <a:lstStyle/>
          <a:p>
            <a:pPr marL="154948" marR="149867" indent="-423" algn="ctr">
              <a:lnSpc>
                <a:spcPct val="118400"/>
              </a:lnSpc>
              <a:spcBef>
                <a:spcPts val="853"/>
              </a:spcBef>
            </a:pPr>
            <a:r>
              <a:rPr lang="es-MX" sz="1200" b="1" dirty="0">
                <a:solidFill>
                  <a:schemeClr val="bg1"/>
                </a:solidFill>
                <a:latin typeface="Arial"/>
                <a:cs typeface="Arial"/>
              </a:rPr>
              <a:t>COORDINACIÓN</a:t>
            </a:r>
            <a:r>
              <a:rPr lang="es-MX" sz="1200" b="1" spc="43" dirty="0">
                <a:solidFill>
                  <a:schemeClr val="bg1"/>
                </a:solidFill>
                <a:latin typeface="Arial"/>
                <a:cs typeface="Arial"/>
              </a:rPr>
              <a:t> </a:t>
            </a:r>
            <a:r>
              <a:rPr lang="es-MX" sz="1200" b="1" spc="-17" dirty="0">
                <a:solidFill>
                  <a:schemeClr val="bg1"/>
                </a:solidFill>
                <a:latin typeface="Arial"/>
                <a:cs typeface="Arial"/>
              </a:rPr>
              <a:t>DE </a:t>
            </a:r>
            <a:r>
              <a:rPr lang="es-MX" sz="1200" b="1" dirty="0">
                <a:solidFill>
                  <a:schemeClr val="bg1"/>
                </a:solidFill>
                <a:latin typeface="Arial"/>
                <a:cs typeface="Arial"/>
              </a:rPr>
              <a:t>LAS</a:t>
            </a:r>
            <a:r>
              <a:rPr lang="es-MX" sz="1200" b="1" spc="-7" dirty="0">
                <a:solidFill>
                  <a:schemeClr val="bg1"/>
                </a:solidFill>
                <a:latin typeface="Arial"/>
                <a:cs typeface="Arial"/>
              </a:rPr>
              <a:t> PROCURADURIAS MUNICIPALES</a:t>
            </a:r>
            <a:endParaRPr lang="es-MX" sz="1200" dirty="0">
              <a:solidFill>
                <a:schemeClr val="bg1"/>
              </a:solidFill>
              <a:latin typeface="Arial"/>
              <a:cs typeface="Arial"/>
            </a:endParaRPr>
          </a:p>
        </p:txBody>
      </p:sp>
      <p:cxnSp>
        <p:nvCxnSpPr>
          <p:cNvPr id="9" name="Conector recto de flecha 8">
            <a:extLst>
              <a:ext uri="{FF2B5EF4-FFF2-40B4-BE49-F238E27FC236}">
                <a16:creationId xmlns:a16="http://schemas.microsoft.com/office/drawing/2014/main" id="{7F8E1BDE-5B65-9754-BD6C-8559C73F24E7}"/>
              </a:ext>
            </a:extLst>
          </p:cNvPr>
          <p:cNvCxnSpPr/>
          <p:nvPr/>
        </p:nvCxnSpPr>
        <p:spPr>
          <a:xfrm>
            <a:off x="4462640" y="3672460"/>
            <a:ext cx="716647" cy="0"/>
          </a:xfrm>
          <a:prstGeom prst="straightConnector1">
            <a:avLst/>
          </a:prstGeom>
          <a:ln>
            <a:solidFill>
              <a:srgbClr val="562C7F"/>
            </a:solidFill>
            <a:tailEnd type="triangle"/>
          </a:ln>
        </p:spPr>
        <p:style>
          <a:lnRef idx="2">
            <a:schemeClr val="accent1"/>
          </a:lnRef>
          <a:fillRef idx="0">
            <a:schemeClr val="accent1"/>
          </a:fillRef>
          <a:effectRef idx="1">
            <a:schemeClr val="accent1"/>
          </a:effectRef>
          <a:fontRef idx="minor">
            <a:schemeClr val="tx1"/>
          </a:fontRef>
        </p:style>
      </p:cxnSp>
      <p:sp>
        <p:nvSpPr>
          <p:cNvPr id="10" name="Rectángulo redondeado 9">
            <a:extLst>
              <a:ext uri="{FF2B5EF4-FFF2-40B4-BE49-F238E27FC236}">
                <a16:creationId xmlns:a16="http://schemas.microsoft.com/office/drawing/2014/main" id="{A877005E-3DDA-9051-2AA5-F9204D708744}"/>
              </a:ext>
            </a:extLst>
          </p:cNvPr>
          <p:cNvSpPr/>
          <p:nvPr/>
        </p:nvSpPr>
        <p:spPr>
          <a:xfrm>
            <a:off x="8176517" y="3341482"/>
            <a:ext cx="1683599" cy="636481"/>
          </a:xfrm>
          <a:prstGeom prst="roundRect">
            <a:avLst/>
          </a:prstGeom>
          <a:solidFill>
            <a:srgbClr val="562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srgbClr val="DCB885"/>
                </a:solidFill>
              </a:ln>
              <a:solidFill>
                <a:srgbClr val="552C80"/>
              </a:solidFill>
            </a:endParaRPr>
          </a:p>
        </p:txBody>
      </p:sp>
      <p:sp>
        <p:nvSpPr>
          <p:cNvPr id="25" name="Rectángulo 24">
            <a:extLst>
              <a:ext uri="{FF2B5EF4-FFF2-40B4-BE49-F238E27FC236}">
                <a16:creationId xmlns:a16="http://schemas.microsoft.com/office/drawing/2014/main" id="{F4D75406-422A-22DA-7D2B-B862CF045D85}"/>
              </a:ext>
            </a:extLst>
          </p:cNvPr>
          <p:cNvSpPr/>
          <p:nvPr/>
        </p:nvSpPr>
        <p:spPr>
          <a:xfrm>
            <a:off x="7968052" y="3276427"/>
            <a:ext cx="2526131" cy="661078"/>
          </a:xfrm>
          <a:prstGeom prst="rect">
            <a:avLst/>
          </a:prstGeom>
        </p:spPr>
        <p:txBody>
          <a:bodyPr wrap="square">
            <a:spAutoFit/>
          </a:bodyPr>
          <a:lstStyle/>
          <a:p>
            <a:pPr>
              <a:spcBef>
                <a:spcPts val="397"/>
              </a:spcBef>
            </a:pPr>
            <a:endParaRPr lang="es-MX" sz="1100" dirty="0">
              <a:solidFill>
                <a:schemeClr val="bg1"/>
              </a:solidFill>
              <a:latin typeface="Times New Roman"/>
              <a:cs typeface="Times New Roman"/>
            </a:endParaRPr>
          </a:p>
          <a:p>
            <a:pPr marL="336143" marR="191780" indent="-79591">
              <a:lnSpc>
                <a:spcPct val="118400"/>
              </a:lnSpc>
            </a:pPr>
            <a:r>
              <a:rPr lang="es-MX" sz="1100" b="1" dirty="0">
                <a:solidFill>
                  <a:schemeClr val="bg1"/>
                </a:solidFill>
                <a:latin typeface="Arial"/>
                <a:cs typeface="Arial"/>
              </a:rPr>
              <a:t>IMPULSORES</a:t>
            </a:r>
            <a:r>
              <a:rPr lang="es-MX" sz="1100" b="1" spc="-7" dirty="0">
                <a:solidFill>
                  <a:schemeClr val="bg1"/>
                </a:solidFill>
                <a:latin typeface="Arial"/>
                <a:cs typeface="Arial"/>
              </a:rPr>
              <a:t> </a:t>
            </a:r>
            <a:r>
              <a:rPr lang="es-MX" sz="1100" b="1" dirty="0">
                <a:solidFill>
                  <a:schemeClr val="bg1"/>
                </a:solidFill>
                <a:latin typeface="Arial"/>
                <a:cs typeface="Arial"/>
              </a:rPr>
              <a:t>DE</a:t>
            </a:r>
            <a:r>
              <a:rPr lang="es-MX" sz="1100" b="1" spc="-7" dirty="0">
                <a:solidFill>
                  <a:schemeClr val="bg1"/>
                </a:solidFill>
                <a:latin typeface="Arial"/>
                <a:cs typeface="Arial"/>
              </a:rPr>
              <a:t> </a:t>
            </a:r>
            <a:r>
              <a:rPr lang="es-MX" sz="1100" b="1" spc="-17" dirty="0">
                <a:solidFill>
                  <a:schemeClr val="bg1"/>
                </a:solidFill>
                <a:latin typeface="Arial"/>
                <a:cs typeface="Arial"/>
              </a:rPr>
              <a:t>LA </a:t>
            </a:r>
            <a:r>
              <a:rPr lang="es-MX" sz="1100" b="1" spc="-7" dirty="0">
                <a:solidFill>
                  <a:schemeClr val="bg1"/>
                </a:solidFill>
                <a:latin typeface="Arial"/>
                <a:cs typeface="Arial"/>
              </a:rPr>
              <a:t>TRNSFORMACIÓN</a:t>
            </a:r>
            <a:endParaRPr lang="es-MX" sz="1100" dirty="0">
              <a:solidFill>
                <a:schemeClr val="bg1"/>
              </a:solidFill>
              <a:latin typeface="Arial"/>
              <a:cs typeface="Arial"/>
            </a:endParaRPr>
          </a:p>
        </p:txBody>
      </p:sp>
    </p:spTree>
    <p:extLst>
      <p:ext uri="{BB962C8B-B14F-4D97-AF65-F5344CB8AC3E}">
        <p14:creationId xmlns:p14="http://schemas.microsoft.com/office/powerpoint/2010/main" val="2215955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B64BF1-D015-3512-A106-18F2B0BDD7F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ángulo 5">
            <a:extLst>
              <a:ext uri="{FF2B5EF4-FFF2-40B4-BE49-F238E27FC236}">
                <a16:creationId xmlns:a16="http://schemas.microsoft.com/office/drawing/2014/main" id="{CC729EAA-BD55-0B10-411A-67AAAE3A297F}"/>
              </a:ext>
            </a:extLst>
          </p:cNvPr>
          <p:cNvSpPr/>
          <p:nvPr/>
        </p:nvSpPr>
        <p:spPr>
          <a:xfrm>
            <a:off x="1510145" y="2080062"/>
            <a:ext cx="9171710" cy="1569660"/>
          </a:xfrm>
          <a:prstGeom prst="rect">
            <a:avLst/>
          </a:prstGeom>
        </p:spPr>
        <p:txBody>
          <a:bodyPr wrap="square">
            <a:spAutoFit/>
          </a:bodyPr>
          <a:lstStyle/>
          <a:p>
            <a:pPr algn="ctr"/>
            <a:r>
              <a:rPr lang="es-MX" sz="3200" dirty="0">
                <a:solidFill>
                  <a:schemeClr val="bg1"/>
                </a:solidFill>
                <a:latin typeface="Arial Black" panose="020B0A04020102020204" pitchFamily="34" charset="0"/>
                <a:cs typeface="Arial" panose="020B0604020202020204" pitchFamily="34" charset="0"/>
              </a:rPr>
              <a:t>DEPARTAMENTO DE PROTECCIÓN Y RESTITUCIÓN DE DERECHOS DE NIÑAS, NIÑOS Y ADOLESCENTES </a:t>
            </a:r>
            <a:endParaRPr lang="es-MX" sz="3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934656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6"/>
          <p:cNvSpPr/>
          <p:nvPr/>
        </p:nvSpPr>
        <p:spPr>
          <a:xfrm>
            <a:off x="2297728" y="2582614"/>
            <a:ext cx="7596544" cy="1692771"/>
          </a:xfrm>
          <a:prstGeom prst="rect">
            <a:avLst/>
          </a:prstGeom>
        </p:spPr>
        <p:txBody>
          <a:bodyPr wrap="square">
            <a:spAutoFit/>
          </a:bodyPr>
          <a:lstStyle/>
          <a:p>
            <a:r>
              <a:rPr lang="es-MX" sz="2000" dirty="0">
                <a:solidFill>
                  <a:srgbClr val="552C80"/>
                </a:solidFill>
                <a:latin typeface="Arial Black" panose="020B0A04020102020204" pitchFamily="34" charset="0"/>
                <a:cs typeface="Arial" panose="020B0604020202020204" pitchFamily="34" charset="0"/>
              </a:rPr>
              <a:t>OBJETIVO GENERAL </a:t>
            </a:r>
          </a:p>
          <a:p>
            <a:endParaRPr lang="es-MX" sz="2000" dirty="0">
              <a:solidFill>
                <a:srgbClr val="DCB886"/>
              </a:solidFill>
              <a:latin typeface="Arial Black" panose="020B0A040201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Llevar a cabo investigaciones sobre la situación de vulneración de los derechos  de las Niñas, Niños y Adolescentes y elaborar el diagnostico correspondiente para coordinar la elaboración de los Planes de Restitución de Derechos pertinentes que integren las medidas necesarias para su protección y restitución</a:t>
            </a:r>
          </a:p>
        </p:txBody>
      </p:sp>
    </p:spTree>
    <p:extLst>
      <p:ext uri="{BB962C8B-B14F-4D97-AF65-F5344CB8AC3E}">
        <p14:creationId xmlns:p14="http://schemas.microsoft.com/office/powerpoint/2010/main" val="3977218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169" y="2694242"/>
            <a:ext cx="2888929" cy="1243240"/>
          </a:xfrm>
          <a:prstGeom prst="rect">
            <a:avLst/>
          </a:prstGeom>
        </p:spPr>
      </p:pic>
      <p:sp>
        <p:nvSpPr>
          <p:cNvPr id="3" name="Rectángulo 2"/>
          <p:cNvSpPr/>
          <p:nvPr/>
        </p:nvSpPr>
        <p:spPr>
          <a:xfrm>
            <a:off x="1136072" y="3085030"/>
            <a:ext cx="2474027" cy="461665"/>
          </a:xfrm>
          <a:prstGeom prst="rect">
            <a:avLst/>
          </a:prstGeom>
        </p:spPr>
        <p:txBody>
          <a:bodyPr wrap="square">
            <a:spAutoFit/>
          </a:bodyPr>
          <a:lstStyle/>
          <a:p>
            <a:r>
              <a:rPr lang="es-MX" sz="2400" dirty="0">
                <a:solidFill>
                  <a:srgbClr val="562C7F"/>
                </a:solidFill>
                <a:latin typeface="Arial Black" panose="020B0A04020102020204" pitchFamily="34" charset="0"/>
                <a:cs typeface="Arial" panose="020B0604020202020204" pitchFamily="34" charset="0"/>
              </a:rPr>
              <a:t>PROGRAMAS</a:t>
            </a:r>
            <a:endParaRPr lang="es-MX" sz="2400" dirty="0">
              <a:solidFill>
                <a:srgbClr val="562C7F"/>
              </a:solidFill>
              <a:latin typeface="Arial Black" panose="020B0A04020102020204" pitchFamily="34" charset="0"/>
            </a:endParaRPr>
          </a:p>
        </p:txBody>
      </p:sp>
      <p:sp>
        <p:nvSpPr>
          <p:cNvPr id="4" name="Rectángulo 3"/>
          <p:cNvSpPr/>
          <p:nvPr/>
        </p:nvSpPr>
        <p:spPr>
          <a:xfrm>
            <a:off x="4025001" y="495992"/>
            <a:ext cx="7502970" cy="5596404"/>
          </a:xfrm>
          <a:prstGeom prst="rect">
            <a:avLst/>
          </a:prstGeom>
        </p:spPr>
        <p:txBody>
          <a:bodyPr wrap="square">
            <a:spAutoFit/>
          </a:bodyPr>
          <a:lstStyle/>
          <a:p>
            <a:pPr algn="just"/>
            <a:r>
              <a:rPr lang="es-ES" sz="2000" b="1" kern="0" dirty="0">
                <a:solidFill>
                  <a:srgbClr val="562C7F"/>
                </a:solidFill>
                <a:latin typeface="Arial Black" panose="020B0A04020102020204" pitchFamily="34" charset="0"/>
                <a:ea typeface="Calibri" panose="020F0502020204030204" pitchFamily="34" charset="0"/>
              </a:rPr>
              <a:t>ADOPCIÓN:</a:t>
            </a:r>
          </a:p>
          <a:p>
            <a:pPr algn="just"/>
            <a:endParaRPr lang="es-ES" sz="1100" b="1" kern="0" dirty="0">
              <a:latin typeface="Arial" panose="020B0604020202020204" pitchFamily="34" charset="0"/>
              <a:ea typeface="Calibri" panose="020F0502020204030204" pitchFamily="34" charset="0"/>
            </a:endParaRPr>
          </a:p>
          <a:p>
            <a:pPr algn="just"/>
            <a:r>
              <a:rPr lang="es-ES" sz="1400" b="1" kern="0" dirty="0">
                <a:solidFill>
                  <a:srgbClr val="552C80"/>
                </a:solidFill>
                <a:latin typeface="Arial" panose="020B0604020202020204" pitchFamily="34" charset="0"/>
                <a:ea typeface="Calibri" panose="020F0502020204030204" pitchFamily="34" charset="0"/>
                <a:cs typeface="Arial" panose="020B0604020202020204" pitchFamily="34" charset="0"/>
              </a:rPr>
              <a:t>OBJETIVO GENERAL</a:t>
            </a:r>
          </a:p>
          <a:p>
            <a:pPr algn="just"/>
            <a:r>
              <a:rPr lang="es-ES" sz="1100" kern="0" dirty="0">
                <a:latin typeface="Arial" panose="020B0604020202020204" pitchFamily="34" charset="0"/>
                <a:ea typeface="Calibri" panose="020F0502020204030204" pitchFamily="34" charset="0"/>
                <a:cs typeface="Arial" panose="020B0604020202020204" pitchFamily="34" charset="0"/>
              </a:rPr>
              <a:t>En materia de adopciones la Procuraduría para la Protección de Niñas, Niños y Adolescentes velara porque todo proceso de adopción se cumpla de acuerdo con las disposiciones establecidas en la Ley de Adopciones para el Estado de Tlaxcala, así como el Reglamento de la citada Ley, a efecto de que las valoraciones en psicología y trabajo social que realiza el grupo multidisciplinario sean realizadas con debida diligencia.</a:t>
            </a:r>
          </a:p>
          <a:p>
            <a:pPr algn="just"/>
            <a:endParaRPr lang="es-ES" sz="1400" kern="0" dirty="0">
              <a:solidFill>
                <a:srgbClr val="DCB886"/>
              </a:solidFill>
              <a:latin typeface="Arial" panose="020B0604020202020204" pitchFamily="34" charset="0"/>
              <a:ea typeface="Calibri" panose="020F0502020204030204" pitchFamily="34" charset="0"/>
              <a:cs typeface="Arial" panose="020B0604020202020204" pitchFamily="34" charset="0"/>
            </a:endParaRPr>
          </a:p>
          <a:p>
            <a:pPr algn="just"/>
            <a:r>
              <a:rPr lang="es-ES" sz="1400" b="1" kern="0" dirty="0">
                <a:solidFill>
                  <a:srgbClr val="552C80"/>
                </a:solidFill>
                <a:latin typeface="Arial" panose="020B0604020202020204" pitchFamily="34" charset="0"/>
                <a:ea typeface="Calibri" panose="020F0502020204030204" pitchFamily="34" charset="0"/>
                <a:cs typeface="Arial" panose="020B0604020202020204" pitchFamily="34" charset="0"/>
              </a:rPr>
              <a:t>POBLACIÓN BENEFICIARIA: </a:t>
            </a:r>
          </a:p>
          <a:p>
            <a:pPr algn="just"/>
            <a:r>
              <a:rPr lang="es-ES" sz="1100" kern="0" dirty="0">
                <a:latin typeface="Arial" panose="020B0604020202020204" pitchFamily="34" charset="0"/>
                <a:ea typeface="Calibri" panose="020F0502020204030204" pitchFamily="34" charset="0"/>
                <a:cs typeface="Arial" panose="020B0604020202020204" pitchFamily="34" charset="0"/>
              </a:rPr>
              <a:t>Familias solicitantes de adopción</a:t>
            </a:r>
          </a:p>
          <a:p>
            <a:pPr algn="just"/>
            <a:endParaRPr lang="es-ES" sz="1400" kern="0" dirty="0">
              <a:solidFill>
                <a:srgbClr val="552C80"/>
              </a:solidFill>
              <a:latin typeface="Arial" panose="020B0604020202020204" pitchFamily="34" charset="0"/>
              <a:ea typeface="Calibri" panose="020F0502020204030204" pitchFamily="34" charset="0"/>
              <a:cs typeface="Arial" panose="020B0604020202020204" pitchFamily="34" charset="0"/>
            </a:endParaRPr>
          </a:p>
          <a:p>
            <a:pPr algn="just"/>
            <a:r>
              <a:rPr lang="es-ES" sz="1400" b="1" kern="0" dirty="0">
                <a:solidFill>
                  <a:srgbClr val="552C80"/>
                </a:solidFill>
                <a:latin typeface="Arial" panose="020B0604020202020204" pitchFamily="34" charset="0"/>
                <a:ea typeface="Calibri" panose="020F0502020204030204" pitchFamily="34" charset="0"/>
                <a:cs typeface="Arial" panose="020B0604020202020204" pitchFamily="34" charset="0"/>
              </a:rPr>
              <a:t>REQUISITOS:</a:t>
            </a:r>
          </a:p>
          <a:p>
            <a:pPr marL="342900" lvl="0" indent="-342900" algn="just">
              <a:lnSpc>
                <a:spcPct val="107000"/>
              </a:lnSpc>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Copia simple de la identificación oficial con fotografía de la o las personas solicitantes de adopción;</a:t>
            </a:r>
          </a:p>
          <a:p>
            <a:pPr marL="342900" lvl="0" indent="-342900" algn="just">
              <a:lnSpc>
                <a:spcPct val="107000"/>
              </a:lnSpc>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Copia certificada del acta de nacimiento de la o las personas solicitantes de adopción;</a:t>
            </a:r>
          </a:p>
          <a:p>
            <a:pPr marL="342900" lvl="0" indent="-342900" algn="just">
              <a:lnSpc>
                <a:spcPct val="107000"/>
              </a:lnSpc>
              <a:spcAft>
                <a:spcPts val="800"/>
              </a:spcAft>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En caso de que las personas solicitantes de adopción sean cónyuges, deberán presentar copia certificada del acta de matrimonio;</a:t>
            </a:r>
          </a:p>
          <a:p>
            <a:pPr marL="342900" lvl="0" indent="-342900" algn="just">
              <a:lnSpc>
                <a:spcPct val="107000"/>
              </a:lnSpc>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En caso de que las personas solicitantes de adopción tengan una relación de concubinato, deberán presentar el documento que acredite su relación de pareja, el cual deberá contar con reconocimiento legal;</a:t>
            </a:r>
          </a:p>
          <a:p>
            <a:pPr marL="342900" lvl="0" indent="-342900" algn="just">
              <a:lnSpc>
                <a:spcPct val="107000"/>
              </a:lnSpc>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En caso de que las personas solicitantes de adopción tengan hijos o hijas de manera conjunta o separada, deberán presentar copia certificada de las actas de nacimiento correspondientes;</a:t>
            </a:r>
          </a:p>
          <a:p>
            <a:pPr marL="342900" lvl="0" indent="-342900" algn="just">
              <a:lnSpc>
                <a:spcPct val="107000"/>
              </a:lnSpc>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Una fotografía a color, reciente, tamaño credencial de la o las personas solicitantes de adopción;</a:t>
            </a:r>
          </a:p>
          <a:p>
            <a:pPr marL="342900" lvl="0" indent="-342900" algn="just">
              <a:lnSpc>
                <a:spcPct val="107000"/>
              </a:lnSpc>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Ocho fotografías tamaño postal a color, de la casa de la o las personas solicitantes de adopción, en las que se observe la fachada y áreas que la integran el domicilio;</a:t>
            </a:r>
          </a:p>
          <a:p>
            <a:pPr marL="342900" lvl="0" indent="-342900" algn="just">
              <a:lnSpc>
                <a:spcPct val="107000"/>
              </a:lnSpc>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Certificado médico de la o las personas solicitantes de adopción, expedido por alguna institución pública;</a:t>
            </a:r>
          </a:p>
          <a:p>
            <a:pPr marL="342900" lvl="0" indent="-342900" algn="just">
              <a:lnSpc>
                <a:spcPct val="107000"/>
              </a:lnSpc>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Certificado de examen de enfermedades de transmisión sexual de la o las personas solicitantes de adopción;</a:t>
            </a:r>
          </a:p>
          <a:p>
            <a:pPr marL="342900" lvl="0" indent="-342900" algn="just">
              <a:lnSpc>
                <a:spcPct val="107000"/>
              </a:lnSpc>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Constancia laboral especificando puesto, antigüedad y sueldo de la o las personas solicitantes de adopción;</a:t>
            </a:r>
          </a:p>
          <a:p>
            <a:pPr marL="342900" lvl="0" indent="-342900" algn="just">
              <a:lnSpc>
                <a:spcPct val="107000"/>
              </a:lnSpc>
              <a:spcAft>
                <a:spcPts val="800"/>
              </a:spcAft>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Carta de no antecedentes penales de la o las personas solicitantes de adopción, y</a:t>
            </a:r>
          </a:p>
          <a:p>
            <a:pPr marL="342900" lvl="0" indent="-342900" algn="just">
              <a:lnSpc>
                <a:spcPct val="107000"/>
              </a:lnSpc>
              <a:spcAft>
                <a:spcPts val="800"/>
              </a:spcAft>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Comprobante de domicilio de la o las personas solicitantes de adopción.</a:t>
            </a:r>
            <a:endParaRPr lang="es-MX" sz="1100" dirty="0"/>
          </a:p>
        </p:txBody>
      </p:sp>
    </p:spTree>
    <p:extLst>
      <p:ext uri="{BB962C8B-B14F-4D97-AF65-F5344CB8AC3E}">
        <p14:creationId xmlns:p14="http://schemas.microsoft.com/office/powerpoint/2010/main" val="4278794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694242"/>
            <a:ext cx="2841171" cy="1115758"/>
          </a:xfrm>
          <a:prstGeom prst="rect">
            <a:avLst/>
          </a:prstGeom>
        </p:spPr>
      </p:pic>
      <p:sp>
        <p:nvSpPr>
          <p:cNvPr id="3" name="Rectángulo 2"/>
          <p:cNvSpPr/>
          <p:nvPr/>
        </p:nvSpPr>
        <p:spPr>
          <a:xfrm>
            <a:off x="874815" y="2898178"/>
            <a:ext cx="2273269" cy="707886"/>
          </a:xfrm>
          <a:prstGeom prst="rect">
            <a:avLst/>
          </a:prstGeom>
        </p:spPr>
        <p:txBody>
          <a:bodyPr wrap="square">
            <a:spAutoFit/>
          </a:bodyPr>
          <a:lstStyle/>
          <a:p>
            <a:r>
              <a:rPr lang="es-MX" sz="2000" dirty="0">
                <a:solidFill>
                  <a:srgbClr val="562C7F"/>
                </a:solidFill>
                <a:latin typeface="Arial Black" panose="020B0A04020102020204" pitchFamily="34" charset="0"/>
              </a:rPr>
              <a:t>ACOGIMIENTO FAMILIAR </a:t>
            </a:r>
          </a:p>
        </p:txBody>
      </p:sp>
      <p:sp>
        <p:nvSpPr>
          <p:cNvPr id="4" name="Rectángulo 3"/>
          <p:cNvSpPr/>
          <p:nvPr/>
        </p:nvSpPr>
        <p:spPr>
          <a:xfrm>
            <a:off x="3396343" y="495992"/>
            <a:ext cx="8360228" cy="5524589"/>
          </a:xfrm>
          <a:prstGeom prst="rect">
            <a:avLst/>
          </a:prstGeom>
        </p:spPr>
        <p:txBody>
          <a:bodyPr wrap="square">
            <a:spAutoFit/>
          </a:bodyPr>
          <a:lstStyle/>
          <a:p>
            <a:r>
              <a:rPr lang="es-ES" sz="1400" b="1" kern="0" dirty="0">
                <a:solidFill>
                  <a:srgbClr val="552C80"/>
                </a:solidFill>
                <a:latin typeface="Arial" panose="020B0604020202020204" pitchFamily="34" charset="0"/>
                <a:ea typeface="Calibri" panose="020F0502020204030204" pitchFamily="34" charset="0"/>
              </a:rPr>
              <a:t>OBJETIVO GENERAL</a:t>
            </a:r>
          </a:p>
          <a:p>
            <a:r>
              <a:rPr lang="es-ES" sz="1100" dirty="0">
                <a:latin typeface="Arial" panose="020B0604020202020204" pitchFamily="34" charset="0"/>
                <a:ea typeface="Calibri" panose="020F0502020204030204" pitchFamily="34" charset="0"/>
                <a:cs typeface="Arial" panose="020B0604020202020204" pitchFamily="34" charset="0"/>
              </a:rPr>
              <a:t>La familia de acogida es aquella que cuente con la certificación de la Procuraduría de Protección de Niñas, Niños y Adolescentes y que brinde cuidado, protección, crianza positiva y la promoción del bienestar de alguna persona menor de edad por un tiempo limitado, hasta que se pueda asegurar alguna opción que permita restituir el derecho a vivir en familia de manera definitiva.</a:t>
            </a:r>
          </a:p>
          <a:p>
            <a:endParaRPr lang="es-MX" sz="1400" b="1" dirty="0">
              <a:solidFill>
                <a:srgbClr val="DCB886"/>
              </a:solidFill>
              <a:latin typeface="Arial" panose="020B0604020202020204" pitchFamily="34" charset="0"/>
              <a:ea typeface="Calibri" panose="020F0502020204030204" pitchFamily="34" charset="0"/>
              <a:cs typeface="Arial" panose="020B0604020202020204" pitchFamily="34" charset="0"/>
            </a:endParaRPr>
          </a:p>
          <a:p>
            <a:r>
              <a:rPr lang="es-ES" sz="1400" b="1" kern="0" dirty="0">
                <a:solidFill>
                  <a:srgbClr val="552C80"/>
                </a:solidFill>
                <a:latin typeface="Arial" panose="020B0604020202020204" pitchFamily="34" charset="0"/>
                <a:ea typeface="Calibri" panose="020F0502020204030204" pitchFamily="34" charset="0"/>
                <a:cs typeface="Arial" panose="020B0604020202020204" pitchFamily="34" charset="0"/>
              </a:rPr>
              <a:t>POBLACIÓN BENEFICIARIA: </a:t>
            </a:r>
          </a:p>
          <a:p>
            <a:r>
              <a:rPr lang="es-ES" sz="1100" dirty="0">
                <a:latin typeface="Arial" panose="020B0604020202020204" pitchFamily="34" charset="0"/>
                <a:cs typeface="Arial" panose="020B0604020202020204" pitchFamily="34" charset="0"/>
              </a:rPr>
              <a:t>Familias interesadas en obtener la certificación para constituirse como familia de acogida.</a:t>
            </a:r>
          </a:p>
          <a:p>
            <a:endParaRPr lang="es-ES" sz="1100" dirty="0">
              <a:latin typeface="Arial" panose="020B0604020202020204" pitchFamily="34" charset="0"/>
              <a:cs typeface="Arial" panose="020B0604020202020204" pitchFamily="34" charset="0"/>
            </a:endParaRPr>
          </a:p>
          <a:p>
            <a:r>
              <a:rPr lang="es-ES" sz="1400" b="1" kern="0" dirty="0">
                <a:solidFill>
                  <a:srgbClr val="552C80"/>
                </a:solidFill>
                <a:latin typeface="Arial" panose="020B0604020202020204" pitchFamily="34" charset="0"/>
                <a:cs typeface="Arial" panose="020B0604020202020204" pitchFamily="34" charset="0"/>
              </a:rPr>
              <a:t>REQUISITOS:</a:t>
            </a:r>
          </a:p>
          <a:p>
            <a:pPr marL="342900" lvl="0" indent="-342900" algn="just">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Exponer de forma clara y sencilla las razones de su pretensión (solicitud).</a:t>
            </a:r>
          </a:p>
          <a:p>
            <a:pPr marL="342900" lvl="0" indent="-342900" algn="just">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Acta original de nacimiento certificada de cada persona solicitante</a:t>
            </a:r>
          </a:p>
          <a:p>
            <a:pPr marL="342900" lvl="0" indent="-342900" algn="just">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En caso de tener hijos o hijas de manera conjunta o separada, copia certificada de las actas de nacimiento de las y los mismos.</a:t>
            </a:r>
          </a:p>
          <a:p>
            <a:pPr marL="342900" lvl="0" indent="-342900" algn="just">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Copia simple de la identificación oficial con fotografía (INE) o en su caso constancia de identidad expedida por su municipio o comunidad.</a:t>
            </a:r>
          </a:p>
          <a:p>
            <a:pPr marL="342900" lvl="0" indent="-342900" algn="just">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Si la o las personas solicitantes están casados, presentar acta de matrimonio original, o en su caso, constancia de concubinato (No aplica para personas solteras).</a:t>
            </a:r>
          </a:p>
          <a:p>
            <a:pPr marL="342900" lvl="0" indent="-342900" algn="just">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Carta de antecedentes no penales de las personas solicitantes.</a:t>
            </a:r>
          </a:p>
          <a:p>
            <a:pPr marL="342900" lvl="0" indent="-342900" algn="just">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Dos cartas de recomendación dirigidas al Sistema Estatal DIF, de personas con quienes no tengan parentesco y que conozcan a las personas solicitantes, especificando: tiempo de conocerlas, datos de localización y número telefónico, ambas cartas deben estar debidamente firmadas y fechadas.</a:t>
            </a:r>
          </a:p>
          <a:p>
            <a:pPr marL="342900" lvl="0" indent="-342900" algn="just">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Constancia laboral fechada y firmada, expedida por el patrón de la o las personas solicitantes, especificando: puesto, antigüedad, salario, dirección y fecha de expedición, así como la documentación que acredite fehacientemente los ingresos netos percibidos, en caso de que la o las personas solicitantes trabajen por cuenta propia, presentar constancia de ingresos.</a:t>
            </a:r>
          </a:p>
          <a:p>
            <a:pPr marL="342900" lvl="0" indent="-342900" algn="just">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Fotografía a color reciente, tamaño credencial de la o las personas solicitantes y una fotografía familiar a color.</a:t>
            </a:r>
          </a:p>
          <a:p>
            <a:pPr marL="342900" lvl="0" indent="-342900" algn="just">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Fotografías a color de la vivienda (tamaño postal), en la que se observe la fachada y áreas que la integran.</a:t>
            </a:r>
          </a:p>
          <a:p>
            <a:pPr marL="342900" lvl="0" indent="-342900" algn="just">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 Certificado médico de la o las personas solicitantes, el cual deberá contener: fecha, domicilio completo, nombre completo, firma y cedula profesional del médico que los emite, expedida únicamente por la Secretaria de Salud o Cruz Roja.</a:t>
            </a:r>
          </a:p>
          <a:p>
            <a:pPr marL="342900" lvl="0" indent="-342900" algn="just">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Exámenes toxicológicos, con elementos de alcohol, anfetaminas, barbitúricos, benzodiacepinas, cocaína y opiáceos de los solicitantes y de los familiares que en su caso vivan en el mismo domicilio.</a:t>
            </a:r>
          </a:p>
          <a:p>
            <a:pPr marL="342900" lvl="0" indent="-342900" algn="just">
              <a:spcAft>
                <a:spcPts val="800"/>
              </a:spcAft>
              <a:buFont typeface="+mj-lt"/>
              <a:buAutoNum type="romanUcPeriod"/>
            </a:pPr>
            <a:r>
              <a:rPr lang="es-MX" sz="1100" dirty="0">
                <a:latin typeface="Arial" panose="020B0604020202020204" pitchFamily="34" charset="0"/>
                <a:ea typeface="Calibri" panose="020F0502020204030204" pitchFamily="34" charset="0"/>
                <a:cs typeface="Arial" panose="020B0604020202020204" pitchFamily="34" charset="0"/>
              </a:rPr>
              <a:t>Comprobante de domicilio original (recibo de luz, agua, teléfono) no mayor a tres meses.</a:t>
            </a:r>
          </a:p>
        </p:txBody>
      </p:sp>
    </p:spTree>
    <p:extLst>
      <p:ext uri="{BB962C8B-B14F-4D97-AF65-F5344CB8AC3E}">
        <p14:creationId xmlns:p14="http://schemas.microsoft.com/office/powerpoint/2010/main" val="1521647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ángulo 4"/>
          <p:cNvSpPr/>
          <p:nvPr/>
        </p:nvSpPr>
        <p:spPr>
          <a:xfrm>
            <a:off x="598714" y="1206450"/>
            <a:ext cx="11201400" cy="5293757"/>
          </a:xfrm>
          <a:prstGeom prst="rect">
            <a:avLst/>
          </a:prstGeom>
        </p:spPr>
        <p:txBody>
          <a:bodyPr wrap="square">
            <a:spAutoFit/>
          </a:bodyPr>
          <a:lstStyle/>
          <a:p>
            <a:r>
              <a:rPr lang="es-ES" sz="2000" dirty="0">
                <a:solidFill>
                  <a:srgbClr val="562C7F"/>
                </a:solidFill>
                <a:latin typeface="Arial Black" panose="020B0A04020102020204" pitchFamily="34" charset="0"/>
                <a:cs typeface="Arial" panose="020B0604020202020204" pitchFamily="34" charset="0"/>
              </a:rPr>
              <a:t>REPRESENTACIÓN JURÍDICA DE NIÑEZ EN CONTEXTO DE MOVILIDAD HUMANA</a:t>
            </a:r>
          </a:p>
          <a:p>
            <a:endParaRPr lang="es-ES" sz="2000" dirty="0">
              <a:solidFill>
                <a:srgbClr val="562C7F"/>
              </a:solidFill>
              <a:latin typeface="Arial Black" panose="020B0A04020102020204" pitchFamily="34" charset="0"/>
              <a:cs typeface="Arial" panose="020B0604020202020204" pitchFamily="34" charset="0"/>
            </a:endParaRPr>
          </a:p>
          <a:p>
            <a:r>
              <a:rPr lang="es-ES" sz="1400" b="1" kern="0" dirty="0">
                <a:solidFill>
                  <a:srgbClr val="552C80"/>
                </a:solidFill>
                <a:latin typeface="Arial" panose="020B0604020202020204" pitchFamily="34" charset="0"/>
                <a:cs typeface="Arial" panose="020B0604020202020204" pitchFamily="34" charset="0"/>
              </a:rPr>
              <a:t>OBJETIVO GENERAL</a:t>
            </a:r>
          </a:p>
          <a:p>
            <a:r>
              <a:rPr lang="es-ES" sz="1400" kern="0" dirty="0">
                <a:latin typeface="Arial" panose="020B0604020202020204" pitchFamily="34" charset="0"/>
                <a:cs typeface="Arial" panose="020B0604020202020204" pitchFamily="34" charset="0"/>
              </a:rPr>
              <a:t>La procuraduría de protección deberá adoptar medidas especiales de protección para garantizar los derechos de niñas, niños y adolescentes acompañados y no acompañados en contexto de movilidad humana.  </a:t>
            </a:r>
            <a:endParaRPr lang="es-MX" sz="1400" kern="0" dirty="0">
              <a:latin typeface="Arial" panose="020B0604020202020204" pitchFamily="34" charset="0"/>
              <a:cs typeface="Arial" panose="020B0604020202020204" pitchFamily="34" charset="0"/>
            </a:endParaRPr>
          </a:p>
          <a:p>
            <a:endParaRPr lang="es-ES" sz="1400" b="1" i="1" kern="0" dirty="0">
              <a:latin typeface="Arial" panose="020B0604020202020204" pitchFamily="34" charset="0"/>
              <a:cs typeface="Arial" panose="020B0604020202020204" pitchFamily="34" charset="0"/>
            </a:endParaRPr>
          </a:p>
          <a:p>
            <a:r>
              <a:rPr lang="es-ES" sz="1400" b="1" kern="0" dirty="0">
                <a:solidFill>
                  <a:srgbClr val="552C80"/>
                </a:solidFill>
                <a:latin typeface="Arial" panose="020B0604020202020204" pitchFamily="34" charset="0"/>
                <a:cs typeface="Arial" panose="020B0604020202020204" pitchFamily="34" charset="0"/>
              </a:rPr>
              <a:t>POBLACIÓN BENEFICIARIA: </a:t>
            </a:r>
          </a:p>
          <a:p>
            <a:r>
              <a:rPr lang="es-ES" sz="1400" kern="0" dirty="0">
                <a:latin typeface="Arial" panose="020B0604020202020204" pitchFamily="34" charset="0"/>
                <a:cs typeface="Arial" panose="020B0604020202020204" pitchFamily="34" charset="0"/>
              </a:rPr>
              <a:t>Niñas, Niños y Adolescentes acompañados y no acompañados en contexto de movilidad humana.</a:t>
            </a:r>
          </a:p>
          <a:p>
            <a:endParaRPr lang="es-MX" sz="1400" kern="0" dirty="0">
              <a:latin typeface="Arial" panose="020B0604020202020204" pitchFamily="34" charset="0"/>
              <a:cs typeface="Arial" panose="020B0604020202020204" pitchFamily="34" charset="0"/>
            </a:endParaRPr>
          </a:p>
          <a:p>
            <a:r>
              <a:rPr lang="es-ES" sz="2000" b="1" dirty="0">
                <a:solidFill>
                  <a:srgbClr val="562C7F"/>
                </a:solidFill>
                <a:latin typeface="Arial Black" panose="020B0A04020102020204" pitchFamily="34" charset="0"/>
                <a:cs typeface="Arial" panose="020B0604020202020204" pitchFamily="34" charset="0"/>
              </a:rPr>
              <a:t>PROTECCIÓN Y RESTITUCIÓN DE DERECHOS DE NNA INSTITUCIONALIZADOS </a:t>
            </a:r>
          </a:p>
          <a:p>
            <a:endParaRPr lang="es-ES" sz="2000" b="1" dirty="0">
              <a:solidFill>
                <a:srgbClr val="562C7F"/>
              </a:solidFill>
              <a:latin typeface="Arial Black" panose="020B0A04020102020204" pitchFamily="34" charset="0"/>
              <a:cs typeface="Arial" panose="020B0604020202020204" pitchFamily="34" charset="0"/>
            </a:endParaRPr>
          </a:p>
          <a:p>
            <a:r>
              <a:rPr lang="es-ES" sz="1400" b="1" i="1" kern="0" dirty="0">
                <a:solidFill>
                  <a:srgbClr val="552C80"/>
                </a:solidFill>
                <a:latin typeface="Arial" panose="020B0604020202020204" pitchFamily="34" charset="0"/>
                <a:cs typeface="Arial" panose="020B0604020202020204" pitchFamily="34" charset="0"/>
              </a:rPr>
              <a:t>OBJETIVO GENERAL</a:t>
            </a:r>
          </a:p>
          <a:p>
            <a:r>
              <a:rPr lang="es-ES" sz="1400" kern="0" dirty="0">
                <a:latin typeface="Arial" panose="020B0604020202020204" pitchFamily="34" charset="0"/>
                <a:cs typeface="Arial" panose="020B0604020202020204" pitchFamily="34" charset="0"/>
              </a:rPr>
              <a:t>Por medió de la intervención del grupo multidisciplinario (abogado, psicólogo y trabajador social) se realizan las valoraciones y entrevistas necesarias a las redes familiares de las personas menores de edad institucionalizadas, con la finalidad de verificar si existen condiciones que aseguren una adecuada reintegración familiar, de no ser así o no contar con redes familiares se inician los procedimientos necesarios a efecto de determinar la susceptibilidad de adopción de Niñas, Niños y Adolescentes, dichos procedimientos se realizan prevaleciendo en todo momento el interés superior de la niñez.   </a:t>
            </a:r>
            <a:endParaRPr lang="es-MX" sz="1400" kern="0" dirty="0">
              <a:latin typeface="Arial" panose="020B0604020202020204" pitchFamily="34" charset="0"/>
              <a:cs typeface="Arial" panose="020B0604020202020204" pitchFamily="34" charset="0"/>
            </a:endParaRPr>
          </a:p>
          <a:p>
            <a:endParaRPr lang="es-ES" sz="1400" b="1" i="1" kern="0" dirty="0">
              <a:solidFill>
                <a:srgbClr val="552C80"/>
              </a:solidFill>
              <a:latin typeface="Arial" panose="020B0604020202020204" pitchFamily="34" charset="0"/>
              <a:cs typeface="Arial" panose="020B0604020202020204" pitchFamily="34" charset="0"/>
            </a:endParaRPr>
          </a:p>
          <a:p>
            <a:r>
              <a:rPr lang="es-ES" sz="1400" b="1" i="1" kern="0" dirty="0">
                <a:solidFill>
                  <a:srgbClr val="552C80"/>
                </a:solidFill>
                <a:latin typeface="Arial" panose="020B0604020202020204" pitchFamily="34" charset="0"/>
                <a:cs typeface="Arial" panose="020B0604020202020204" pitchFamily="34" charset="0"/>
              </a:rPr>
              <a:t>POBLACIÓN BENEFICIARIA: </a:t>
            </a:r>
          </a:p>
          <a:p>
            <a:r>
              <a:rPr lang="es-ES" sz="1400" kern="0" dirty="0">
                <a:latin typeface="Arial" panose="020B0604020202020204" pitchFamily="34" charset="0"/>
                <a:cs typeface="Arial" panose="020B0604020202020204" pitchFamily="34" charset="0"/>
              </a:rPr>
              <a:t>Niñas, Niños  y adolescentes bajo acogimiento residencial en el Centro de Asistencia Social. </a:t>
            </a:r>
          </a:p>
          <a:p>
            <a:endParaRPr lang="es-MX" sz="1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4570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B64BF1-D015-3512-A106-18F2B0BDD7F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ángulo 5">
            <a:extLst>
              <a:ext uri="{FF2B5EF4-FFF2-40B4-BE49-F238E27FC236}">
                <a16:creationId xmlns:a16="http://schemas.microsoft.com/office/drawing/2014/main" id="{CC729EAA-BD55-0B10-411A-67AAAE3A297F}"/>
              </a:ext>
            </a:extLst>
          </p:cNvPr>
          <p:cNvSpPr/>
          <p:nvPr/>
        </p:nvSpPr>
        <p:spPr>
          <a:xfrm>
            <a:off x="1510145" y="2228343"/>
            <a:ext cx="9171710" cy="1077218"/>
          </a:xfrm>
          <a:prstGeom prst="rect">
            <a:avLst/>
          </a:prstGeom>
        </p:spPr>
        <p:txBody>
          <a:bodyPr wrap="square">
            <a:spAutoFit/>
          </a:bodyPr>
          <a:lstStyle/>
          <a:p>
            <a:pPr algn="ctr"/>
            <a:r>
              <a:rPr lang="es-MX" sz="3200" b="1" dirty="0">
                <a:solidFill>
                  <a:schemeClr val="bg1"/>
                </a:solidFill>
                <a:latin typeface="Arial Black" panose="020B0604020202020204" pitchFamily="34" charset="0"/>
                <a:cs typeface="Arial Black" panose="020B0604020202020204" pitchFamily="34" charset="0"/>
              </a:rPr>
              <a:t>DEPARTAMENTO DE PROTECCIÓN</a:t>
            </a:r>
          </a:p>
          <a:p>
            <a:pPr algn="ctr"/>
            <a:r>
              <a:rPr lang="es-MX" sz="3200" b="1" dirty="0">
                <a:solidFill>
                  <a:schemeClr val="bg1"/>
                </a:solidFill>
                <a:latin typeface="Arial Black" panose="020B0604020202020204" pitchFamily="34" charset="0"/>
                <a:cs typeface="Arial Black" panose="020B0604020202020204" pitchFamily="34" charset="0"/>
              </a:rPr>
              <a:t>Y ASISTENCIA JURÍDICA</a:t>
            </a:r>
          </a:p>
        </p:txBody>
      </p:sp>
    </p:spTree>
    <p:extLst>
      <p:ext uri="{BB962C8B-B14F-4D97-AF65-F5344CB8AC3E}">
        <p14:creationId xmlns:p14="http://schemas.microsoft.com/office/powerpoint/2010/main" val="2117957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19424DE2-0952-FCE1-069E-9B9E3480298E}"/>
              </a:ext>
            </a:extLst>
          </p:cNvPr>
          <p:cNvGrpSpPr/>
          <p:nvPr/>
        </p:nvGrpSpPr>
        <p:grpSpPr>
          <a:xfrm>
            <a:off x="176738" y="2004359"/>
            <a:ext cx="7025588" cy="3147532"/>
            <a:chOff x="4409675" y="3501077"/>
            <a:chExt cx="5207292" cy="3147532"/>
          </a:xfrm>
        </p:grpSpPr>
        <p:sp>
          <p:nvSpPr>
            <p:cNvPr id="4" name="CuadroTexto 3">
              <a:extLst>
                <a:ext uri="{FF2B5EF4-FFF2-40B4-BE49-F238E27FC236}">
                  <a16:creationId xmlns:a16="http://schemas.microsoft.com/office/drawing/2014/main" id="{6C44B90F-187D-FFC3-5A84-779815FBE370}"/>
                </a:ext>
              </a:extLst>
            </p:cNvPr>
            <p:cNvSpPr txBox="1"/>
            <p:nvPr/>
          </p:nvSpPr>
          <p:spPr>
            <a:xfrm>
              <a:off x="5026886" y="4094064"/>
              <a:ext cx="4590081" cy="2554545"/>
            </a:xfrm>
            <a:prstGeom prst="rect">
              <a:avLst/>
            </a:prstGeom>
            <a:noFill/>
          </p:spPr>
          <p:txBody>
            <a:bodyPr wrap="square" rtlCol="0">
              <a:spAutoFit/>
            </a:bodyPr>
            <a:lstStyle/>
            <a:p>
              <a:pPr marL="285750" indent="-285750">
                <a:buFont typeface="Arial" panose="020B0604020202020204" pitchFamily="34" charset="0"/>
                <a:buChar char="•"/>
              </a:pPr>
              <a:r>
                <a:rPr lang="es-MX" sz="1600" dirty="0">
                  <a:latin typeface="Arial" panose="020B0604020202020204" pitchFamily="34" charset="0"/>
                  <a:cs typeface="Arial" panose="020B0604020202020204" pitchFamily="34" charset="0"/>
                </a:rPr>
                <a:t>Orientación y Asesoría Jurídica.</a:t>
              </a:r>
            </a:p>
            <a:p>
              <a:pPr marL="285750" indent="-285750">
                <a:buFont typeface="Arial" panose="020B0604020202020204" pitchFamily="34" charset="0"/>
                <a:buChar char="•"/>
              </a:pPr>
              <a:endParaRPr lang="es-MX"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1600" dirty="0">
                  <a:latin typeface="Arial" panose="020B0604020202020204" pitchFamily="34" charset="0"/>
                  <a:cs typeface="Arial" panose="020B0604020202020204" pitchFamily="34" charset="0"/>
                </a:rPr>
                <a:t>Representación administrativa y/o judicial de NNA en </a:t>
              </a:r>
              <a:r>
                <a:rPr lang="es-MX" sz="1600" b="1" dirty="0">
                  <a:latin typeface="Arial" panose="020B0604020202020204" pitchFamily="34" charset="0"/>
                  <a:cs typeface="Arial" panose="020B0604020202020204" pitchFamily="34" charset="0"/>
                </a:rPr>
                <a:t>suplencia</a:t>
              </a:r>
              <a:r>
                <a:rPr lang="es-MX" sz="1600" dirty="0">
                  <a:latin typeface="Arial" panose="020B0604020202020204" pitchFamily="34" charset="0"/>
                  <a:cs typeface="Arial" panose="020B0604020202020204" pitchFamily="34" charset="0"/>
                </a:rPr>
                <a:t> y </a:t>
              </a:r>
              <a:r>
                <a:rPr lang="es-MX" sz="1600" b="1" dirty="0" err="1">
                  <a:latin typeface="Arial" panose="020B0604020202020204" pitchFamily="34" charset="0"/>
                  <a:cs typeface="Arial" panose="020B0604020202020204" pitchFamily="34" charset="0"/>
                </a:rPr>
                <a:t>coadyuvancia</a:t>
              </a:r>
              <a:r>
                <a:rPr lang="es-MX" sz="1600" b="1" dirty="0">
                  <a:latin typeface="Arial" panose="020B0604020202020204" pitchFamily="34" charset="0"/>
                  <a:cs typeface="Arial" panose="020B0604020202020204" pitchFamily="34" charset="0"/>
                </a:rPr>
                <a:t>.</a:t>
              </a:r>
              <a:r>
                <a:rPr lang="es-MX" sz="16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s-MX"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1600" dirty="0">
                  <a:latin typeface="Arial" panose="020B0604020202020204" pitchFamily="34" charset="0"/>
                  <a:cs typeface="Arial" panose="020B0604020202020204" pitchFamily="34" charset="0"/>
                </a:rPr>
                <a:t>Agotar los Mecanismos Alternativos de Solución de Controversias en Materia Familiar.</a:t>
              </a:r>
            </a:p>
            <a:p>
              <a:pPr marL="285750" indent="-285750">
                <a:buFont typeface="Arial" panose="020B0604020202020204" pitchFamily="34" charset="0"/>
                <a:buChar char="•"/>
              </a:pPr>
              <a:endParaRPr lang="es-MX"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MX" sz="1600" dirty="0">
                  <a:solidFill>
                    <a:srgbClr val="030303"/>
                  </a:solidFill>
                  <a:latin typeface="Arial" panose="020B0604020202020204" pitchFamily="34" charset="0"/>
                  <a:cs typeface="Arial" panose="020B0604020202020204" pitchFamily="34" charset="0"/>
                </a:rPr>
                <a:t>Atención de denuncias anónimas, 089 y 911, de casos donde se vulneren derechos de NNA.</a:t>
              </a:r>
              <a:endParaRPr lang="es-MX" sz="16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2299B2FF-0136-A174-652E-835DC47463EC}"/>
                </a:ext>
              </a:extLst>
            </p:cNvPr>
            <p:cNvSpPr txBox="1"/>
            <p:nvPr/>
          </p:nvSpPr>
          <p:spPr>
            <a:xfrm>
              <a:off x="4409675" y="3501077"/>
              <a:ext cx="5064643" cy="400110"/>
            </a:xfrm>
            <a:prstGeom prst="rect">
              <a:avLst/>
            </a:prstGeom>
            <a:noFill/>
          </p:spPr>
          <p:txBody>
            <a:bodyPr wrap="square" rtlCol="0">
              <a:spAutoFit/>
            </a:bodyPr>
            <a:lstStyle/>
            <a:p>
              <a:pPr algn="ctr"/>
              <a:r>
                <a:rPr lang="es-MX" sz="2000" b="1" dirty="0">
                  <a:solidFill>
                    <a:srgbClr val="DEBD8F"/>
                  </a:solidFill>
                  <a:latin typeface="Arial Black" panose="020B0A04020102020204" pitchFamily="34" charset="0"/>
                  <a:cs typeface="Arial" panose="020B0604020202020204" pitchFamily="34" charset="0"/>
                </a:rPr>
                <a:t>Objetivo General</a:t>
              </a:r>
              <a:endParaRPr lang="es-MX" sz="2000" dirty="0">
                <a:solidFill>
                  <a:srgbClr val="DEBD8F"/>
                </a:solidFill>
                <a:latin typeface="Arial Black" panose="020B0A04020102020204" pitchFamily="34" charset="0"/>
                <a:cs typeface="Arial" panose="020B0604020202020204" pitchFamily="34" charset="0"/>
              </a:endParaRPr>
            </a:p>
          </p:txBody>
        </p:sp>
      </p:gr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4320" y="2004359"/>
            <a:ext cx="3124540" cy="3124540"/>
          </a:xfrm>
          <a:prstGeom prst="rect">
            <a:avLst/>
          </a:prstGeom>
        </p:spPr>
      </p:pic>
    </p:spTree>
    <p:extLst>
      <p:ext uri="{BB962C8B-B14F-4D97-AF65-F5344CB8AC3E}">
        <p14:creationId xmlns:p14="http://schemas.microsoft.com/office/powerpoint/2010/main" val="2401724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708937" y="1495860"/>
            <a:ext cx="4778103" cy="461665"/>
          </a:xfrm>
          <a:prstGeom prst="rect">
            <a:avLst/>
          </a:prstGeom>
        </p:spPr>
        <p:txBody>
          <a:bodyPr wrap="none">
            <a:spAutoFit/>
          </a:bodyPr>
          <a:lstStyle/>
          <a:p>
            <a:r>
              <a:rPr lang="es-MX" sz="2400" b="1" dirty="0">
                <a:solidFill>
                  <a:srgbClr val="562C7F"/>
                </a:solidFill>
                <a:latin typeface="Arial Black" panose="020B0A04020102020204" pitchFamily="34" charset="0"/>
                <a:cs typeface="Arial" panose="020B0604020202020204" pitchFamily="34" charset="0"/>
              </a:rPr>
              <a:t>POBLACIÓN BENEFICIARIA</a:t>
            </a:r>
            <a:endParaRPr lang="es-MX" sz="2400" b="1" dirty="0">
              <a:solidFill>
                <a:srgbClr val="562C7F"/>
              </a:solidFill>
              <a:latin typeface="Arial Black" panose="020B0A04020102020204" pitchFamily="34" charset="0"/>
            </a:endParaRPr>
          </a:p>
        </p:txBody>
      </p:sp>
      <p:pic>
        <p:nvPicPr>
          <p:cNvPr id="8" name="Imagen 7">
            <a:extLst>
              <a:ext uri="{FF2B5EF4-FFF2-40B4-BE49-F238E27FC236}">
                <a16:creationId xmlns:a16="http://schemas.microsoft.com/office/drawing/2014/main" id="{2F3066F9-DC3F-1872-2BE1-2CCCE4720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436" y="2553589"/>
            <a:ext cx="2148585" cy="1877962"/>
          </a:xfrm>
          <a:prstGeom prst="rect">
            <a:avLst/>
          </a:prstGeom>
        </p:spPr>
      </p:pic>
      <p:pic>
        <p:nvPicPr>
          <p:cNvPr id="9" name="Imagen 8">
            <a:extLst>
              <a:ext uri="{FF2B5EF4-FFF2-40B4-BE49-F238E27FC236}">
                <a16:creationId xmlns:a16="http://schemas.microsoft.com/office/drawing/2014/main" id="{219CAAE8-20F4-20D6-24C0-37651F3BA2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3697" y="2553589"/>
            <a:ext cx="2148585" cy="1877962"/>
          </a:xfrm>
          <a:prstGeom prst="rect">
            <a:avLst/>
          </a:prstGeom>
        </p:spPr>
      </p:pic>
      <p:pic>
        <p:nvPicPr>
          <p:cNvPr id="10" name="Imagen 9">
            <a:extLst>
              <a:ext uri="{FF2B5EF4-FFF2-40B4-BE49-F238E27FC236}">
                <a16:creationId xmlns:a16="http://schemas.microsoft.com/office/drawing/2014/main" id="{C6E2C78F-277D-2F38-8D66-E154CD186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3853" y="2553589"/>
            <a:ext cx="2148585" cy="1877962"/>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2925" y="3127338"/>
            <a:ext cx="730464" cy="730464"/>
          </a:xfrm>
          <a:prstGeom prst="rect">
            <a:avLst/>
          </a:prstGeom>
        </p:spPr>
      </p:pic>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00245" y="3117252"/>
            <a:ext cx="673559" cy="673559"/>
          </a:xfrm>
          <a:prstGeom prst="rect">
            <a:avLst/>
          </a:prstGeom>
        </p:spPr>
      </p:pic>
      <p:pic>
        <p:nvPicPr>
          <p:cNvPr id="13" name="Imagen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1761" y="3117251"/>
            <a:ext cx="673559" cy="673559"/>
          </a:xfrm>
          <a:prstGeom prst="rect">
            <a:avLst/>
          </a:prstGeom>
        </p:spPr>
      </p:pic>
      <p:sp>
        <p:nvSpPr>
          <p:cNvPr id="14" name="CuadroTexto 13">
            <a:extLst>
              <a:ext uri="{FF2B5EF4-FFF2-40B4-BE49-F238E27FC236}">
                <a16:creationId xmlns:a16="http://schemas.microsoft.com/office/drawing/2014/main" id="{7D9BA485-E7D6-4F17-C1AB-DD0167C34CDE}"/>
              </a:ext>
            </a:extLst>
          </p:cNvPr>
          <p:cNvSpPr txBox="1"/>
          <p:nvPr/>
        </p:nvSpPr>
        <p:spPr>
          <a:xfrm>
            <a:off x="3581401" y="4431551"/>
            <a:ext cx="1207064" cy="461665"/>
          </a:xfrm>
          <a:prstGeom prst="rect">
            <a:avLst/>
          </a:prstGeom>
          <a:noFill/>
        </p:spPr>
        <p:txBody>
          <a:bodyPr wrap="square" rtlCol="0">
            <a:spAutoFit/>
          </a:bodyPr>
          <a:lstStyle/>
          <a:p>
            <a:pPr algn="ctr"/>
            <a:r>
              <a:rPr lang="es-MX" sz="2400" b="1" dirty="0">
                <a:solidFill>
                  <a:srgbClr val="562C80"/>
                </a:solidFill>
                <a:latin typeface="Arial Black" panose="020B0604020202020204" pitchFamily="34" charset="0"/>
                <a:cs typeface="Arial Black" panose="020B0604020202020204" pitchFamily="34" charset="0"/>
              </a:rPr>
              <a:t>Niñas</a:t>
            </a:r>
          </a:p>
        </p:txBody>
      </p:sp>
      <p:sp>
        <p:nvSpPr>
          <p:cNvPr id="15" name="CuadroTexto 14">
            <a:extLst>
              <a:ext uri="{FF2B5EF4-FFF2-40B4-BE49-F238E27FC236}">
                <a16:creationId xmlns:a16="http://schemas.microsoft.com/office/drawing/2014/main" id="{7D9BA485-E7D6-4F17-C1AB-DD0167C34CDE}"/>
              </a:ext>
            </a:extLst>
          </p:cNvPr>
          <p:cNvSpPr txBox="1"/>
          <p:nvPr/>
        </p:nvSpPr>
        <p:spPr>
          <a:xfrm>
            <a:off x="5304885" y="4424730"/>
            <a:ext cx="1207064" cy="461665"/>
          </a:xfrm>
          <a:prstGeom prst="rect">
            <a:avLst/>
          </a:prstGeom>
          <a:noFill/>
        </p:spPr>
        <p:txBody>
          <a:bodyPr wrap="square" rtlCol="0">
            <a:spAutoFit/>
          </a:bodyPr>
          <a:lstStyle/>
          <a:p>
            <a:pPr algn="ctr"/>
            <a:r>
              <a:rPr lang="es-MX" sz="2400" b="1" dirty="0">
                <a:solidFill>
                  <a:srgbClr val="562C80"/>
                </a:solidFill>
                <a:latin typeface="Arial Black" panose="020B0604020202020204" pitchFamily="34" charset="0"/>
                <a:cs typeface="Arial Black" panose="020B0604020202020204" pitchFamily="34" charset="0"/>
              </a:rPr>
              <a:t>Niños</a:t>
            </a:r>
          </a:p>
        </p:txBody>
      </p:sp>
      <p:sp>
        <p:nvSpPr>
          <p:cNvPr id="16" name="CuadroTexto 15">
            <a:extLst>
              <a:ext uri="{FF2B5EF4-FFF2-40B4-BE49-F238E27FC236}">
                <a16:creationId xmlns:a16="http://schemas.microsoft.com/office/drawing/2014/main" id="{7D9BA485-E7D6-4F17-C1AB-DD0167C34CDE}"/>
              </a:ext>
            </a:extLst>
          </p:cNvPr>
          <p:cNvSpPr txBox="1"/>
          <p:nvPr/>
        </p:nvSpPr>
        <p:spPr>
          <a:xfrm>
            <a:off x="6717351" y="4393012"/>
            <a:ext cx="2482067" cy="461665"/>
          </a:xfrm>
          <a:prstGeom prst="rect">
            <a:avLst/>
          </a:prstGeom>
          <a:noFill/>
        </p:spPr>
        <p:txBody>
          <a:bodyPr wrap="square" rtlCol="0">
            <a:spAutoFit/>
          </a:bodyPr>
          <a:lstStyle/>
          <a:p>
            <a:pPr algn="ctr"/>
            <a:r>
              <a:rPr lang="es-MX" sz="2400" b="1" dirty="0">
                <a:solidFill>
                  <a:srgbClr val="562C80"/>
                </a:solidFill>
                <a:latin typeface="Arial Black" panose="020B0604020202020204" pitchFamily="34" charset="0"/>
                <a:cs typeface="Arial Black" panose="020B0604020202020204" pitchFamily="34" charset="0"/>
              </a:rPr>
              <a:t>Adolescentes</a:t>
            </a:r>
          </a:p>
        </p:txBody>
      </p:sp>
    </p:spTree>
    <p:extLst>
      <p:ext uri="{BB962C8B-B14F-4D97-AF65-F5344CB8AC3E}">
        <p14:creationId xmlns:p14="http://schemas.microsoft.com/office/powerpoint/2010/main" val="693934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3500858" y="2411142"/>
            <a:ext cx="3208700" cy="707886"/>
          </a:xfrm>
          <a:prstGeom prst="rect">
            <a:avLst/>
          </a:prstGeom>
        </p:spPr>
        <p:txBody>
          <a:bodyPr wrap="square">
            <a:spAutoFit/>
          </a:bodyPr>
          <a:lstStyle/>
          <a:p>
            <a:pPr algn="r"/>
            <a:r>
              <a:rPr lang="es-MX" sz="2000" dirty="0">
                <a:solidFill>
                  <a:srgbClr val="562C7F"/>
                </a:solidFill>
                <a:latin typeface="Arial Black" panose="020B0A04020102020204" pitchFamily="34" charset="0"/>
                <a:cs typeface="Arial" panose="020B0604020202020204" pitchFamily="34" charset="0"/>
              </a:rPr>
              <a:t>REQUISITOS PARA SER BENEFICIARIOS</a:t>
            </a:r>
            <a:endParaRPr lang="es-MX" sz="2000" dirty="0">
              <a:solidFill>
                <a:srgbClr val="562C7F"/>
              </a:solidFill>
              <a:latin typeface="Arial Black" panose="020B0A04020102020204" pitchFamily="34" charset="0"/>
            </a:endParaRPr>
          </a:p>
        </p:txBody>
      </p:sp>
      <p:sp>
        <p:nvSpPr>
          <p:cNvPr id="5" name="Rectángulo 4"/>
          <p:cNvSpPr/>
          <p:nvPr/>
        </p:nvSpPr>
        <p:spPr>
          <a:xfrm>
            <a:off x="1695809" y="3320531"/>
            <a:ext cx="5013749" cy="584775"/>
          </a:xfrm>
          <a:prstGeom prst="rect">
            <a:avLst/>
          </a:prstGeom>
        </p:spPr>
        <p:txBody>
          <a:bodyPr wrap="square">
            <a:spAutoFit/>
          </a:bodyPr>
          <a:lstStyle/>
          <a:p>
            <a:pPr algn="r"/>
            <a:r>
              <a:rPr lang="es-MX" sz="1600" dirty="0">
                <a:latin typeface="Arial" panose="020B0604020202020204" pitchFamily="34" charset="0"/>
                <a:cs typeface="Arial" panose="020B0604020202020204" pitchFamily="34" charset="0"/>
              </a:rPr>
              <a:t>Niñas, Niños y Adolescentes con posible vulneración de derechos o con derechos vulnerados.</a:t>
            </a:r>
          </a:p>
        </p:txBody>
      </p:sp>
      <p:pic>
        <p:nvPicPr>
          <p:cNvPr id="17" name="Imagen 16">
            <a:extLst>
              <a:ext uri="{FF2B5EF4-FFF2-40B4-BE49-F238E27FC236}">
                <a16:creationId xmlns:a16="http://schemas.microsoft.com/office/drawing/2014/main" id="{219CAAE8-20F4-20D6-24C0-37651F3BA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068" y="1231365"/>
            <a:ext cx="4455644" cy="3894438"/>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7159" y="2513108"/>
            <a:ext cx="1330952" cy="1330952"/>
          </a:xfrm>
          <a:prstGeom prst="rect">
            <a:avLst/>
          </a:prstGeom>
        </p:spPr>
      </p:pic>
    </p:spTree>
    <p:extLst>
      <p:ext uri="{BB962C8B-B14F-4D97-AF65-F5344CB8AC3E}">
        <p14:creationId xmlns:p14="http://schemas.microsoft.com/office/powerpoint/2010/main" val="3995768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B64BF1-D015-3512-A106-18F2B0BDD7F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ítulo 1">
            <a:extLst>
              <a:ext uri="{FF2B5EF4-FFF2-40B4-BE49-F238E27FC236}">
                <a16:creationId xmlns:a16="http://schemas.microsoft.com/office/drawing/2014/main" id="{1A23FD8B-FDE6-04A0-0EE1-ABCD9CA24A3E}"/>
              </a:ext>
            </a:extLst>
          </p:cNvPr>
          <p:cNvSpPr>
            <a:spLocks noGrp="1"/>
          </p:cNvSpPr>
          <p:nvPr>
            <p:ph type="ctrTitle"/>
          </p:nvPr>
        </p:nvSpPr>
        <p:spPr>
          <a:xfrm>
            <a:off x="1524000" y="1122363"/>
            <a:ext cx="9312876" cy="2387600"/>
          </a:xfrm>
        </p:spPr>
        <p:txBody>
          <a:bodyPr>
            <a:noAutofit/>
          </a:bodyPr>
          <a:lstStyle/>
          <a:p>
            <a:r>
              <a:rPr lang="es-ES_tradnl" sz="3200" dirty="0">
                <a:solidFill>
                  <a:schemeClr val="bg1"/>
                </a:solidFill>
                <a:latin typeface="Arial Black" panose="020B0A04020102020204" pitchFamily="34" charset="0"/>
              </a:rPr>
              <a:t>PROCURADURÍA PARA LA PROTECCIÓN DE NIÑAS, NIÑOS Y ADOLESCENTES</a:t>
            </a:r>
            <a:endParaRPr lang="es-MX" sz="3200" b="1" dirty="0">
              <a:solidFill>
                <a:schemeClr val="bg1"/>
              </a:solidFill>
              <a:latin typeface="Arial Black" panose="020B0A04020102020204" pitchFamily="34" charset="0"/>
              <a:cs typeface="Arial Black" panose="020B0604020202020204" pitchFamily="34" charset="0"/>
            </a:endParaRPr>
          </a:p>
        </p:txBody>
      </p:sp>
    </p:spTree>
    <p:extLst>
      <p:ext uri="{BB962C8B-B14F-4D97-AF65-F5344CB8AC3E}">
        <p14:creationId xmlns:p14="http://schemas.microsoft.com/office/powerpoint/2010/main" val="1318118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13" y="2634053"/>
            <a:ext cx="3838955" cy="1688565"/>
          </a:xfrm>
          <a:prstGeom prst="rect">
            <a:avLst/>
          </a:prstGeom>
        </p:spPr>
      </p:pic>
      <p:sp>
        <p:nvSpPr>
          <p:cNvPr id="2" name="Rectángulo 1"/>
          <p:cNvSpPr/>
          <p:nvPr/>
        </p:nvSpPr>
        <p:spPr>
          <a:xfrm>
            <a:off x="1082796" y="3062836"/>
            <a:ext cx="3370451" cy="830997"/>
          </a:xfrm>
          <a:prstGeom prst="rect">
            <a:avLst/>
          </a:prstGeom>
        </p:spPr>
        <p:txBody>
          <a:bodyPr wrap="square">
            <a:spAutoFit/>
          </a:bodyPr>
          <a:lstStyle/>
          <a:p>
            <a:r>
              <a:rPr lang="es-MX" sz="2400" b="1" dirty="0">
                <a:solidFill>
                  <a:srgbClr val="562C7F"/>
                </a:solidFill>
                <a:latin typeface="Arial Black" panose="020B0A04020102020204" pitchFamily="34" charset="0"/>
                <a:cs typeface="Arial" panose="020B0604020202020204" pitchFamily="34" charset="0"/>
              </a:rPr>
              <a:t>OPERATIVIDAD DEL PROGRAMA</a:t>
            </a:r>
            <a:endParaRPr lang="es-MX" sz="2400" b="1" dirty="0">
              <a:solidFill>
                <a:srgbClr val="562C7F"/>
              </a:solidFill>
              <a:latin typeface="Arial Black" panose="020B0A04020102020204" pitchFamily="34" charset="0"/>
            </a:endParaRPr>
          </a:p>
        </p:txBody>
      </p:sp>
      <p:sp>
        <p:nvSpPr>
          <p:cNvPr id="5" name="Rectángulo 4"/>
          <p:cNvSpPr/>
          <p:nvPr/>
        </p:nvSpPr>
        <p:spPr>
          <a:xfrm>
            <a:off x="5076130" y="662178"/>
            <a:ext cx="6347932" cy="5632311"/>
          </a:xfrm>
          <a:prstGeom prst="rect">
            <a:avLst/>
          </a:prstGeom>
        </p:spPr>
        <p:txBody>
          <a:bodyPr wrap="square">
            <a:spAutoFit/>
          </a:bodyPr>
          <a:lstStyle/>
          <a:p>
            <a:pPr algn="just"/>
            <a:r>
              <a:rPr lang="es-MX" sz="1500" dirty="0">
                <a:latin typeface="Arial" panose="020B0604020202020204" pitchFamily="34" charset="0"/>
                <a:cs typeface="Arial" panose="020B0604020202020204" pitchFamily="34" charset="0"/>
              </a:rPr>
              <a:t>a) Se inicia con la Asesoría jurídica </a:t>
            </a:r>
          </a:p>
          <a:p>
            <a:pPr algn="just"/>
            <a:r>
              <a:rPr lang="es-MX" sz="1500" dirty="0">
                <a:latin typeface="Arial" panose="020B0604020202020204" pitchFamily="34" charset="0"/>
                <a:cs typeface="Arial" panose="020B0604020202020204" pitchFamily="34" charset="0"/>
              </a:rPr>
              <a:t>De ser necesario se realiza el acompañamiento ante la autoridad judicial o administrativa o se realiza una orden de trabajo para realizar una visita domiciliaria, en la que, de existir un riesgo inminente a la integridad físico-emocional de un NNA, se presente la denuncia ante la autoridad competente y se dicte la Medida de Protección.</a:t>
            </a:r>
          </a:p>
          <a:p>
            <a:pPr algn="just"/>
            <a:endParaRPr lang="es-MX" sz="1500" dirty="0">
              <a:latin typeface="Arial" panose="020B0604020202020204" pitchFamily="34" charset="0"/>
              <a:cs typeface="Arial" panose="020B0604020202020204" pitchFamily="34" charset="0"/>
            </a:endParaRPr>
          </a:p>
          <a:p>
            <a:pPr algn="just"/>
            <a:r>
              <a:rPr lang="es-MX" sz="1500" dirty="0">
                <a:latin typeface="Arial" panose="020B0604020202020204" pitchFamily="34" charset="0"/>
                <a:cs typeface="Arial" panose="020B0604020202020204" pitchFamily="34" charset="0"/>
              </a:rPr>
              <a:t>b) Se inicia con la Denuncia Anónima</a:t>
            </a:r>
          </a:p>
          <a:p>
            <a:pPr algn="just"/>
            <a:r>
              <a:rPr lang="es-MX" sz="1500" dirty="0">
                <a:latin typeface="Arial" panose="020B0604020202020204" pitchFamily="34" charset="0"/>
                <a:cs typeface="Arial" panose="020B0604020202020204" pitchFamily="34" charset="0"/>
              </a:rPr>
              <a:t>A través de ella se realiza la Orden de trabajo para realizar la visita domiciliaria anteriormente mencionada</a:t>
            </a:r>
          </a:p>
          <a:p>
            <a:pPr algn="just"/>
            <a:endParaRPr lang="es-MX" sz="1500" dirty="0">
              <a:latin typeface="Arial" panose="020B0604020202020204" pitchFamily="34" charset="0"/>
              <a:cs typeface="Arial" panose="020B0604020202020204" pitchFamily="34" charset="0"/>
            </a:endParaRPr>
          </a:p>
          <a:p>
            <a:pPr algn="just"/>
            <a:r>
              <a:rPr lang="es-MX" sz="1500" dirty="0">
                <a:latin typeface="Arial" panose="020B0604020202020204" pitchFamily="34" charset="0"/>
                <a:cs typeface="Arial" panose="020B0604020202020204" pitchFamily="34" charset="0"/>
              </a:rPr>
              <a:t>c) Se inicia con un oficio de la autoridad judicial o administrativa mediante el que se solicita la Representación Coadyuvante en los casos de  Custodias, Perdidas de la Patria Potestad, Tutelas, Curatelas, adolescentes en conflicto con la ley, Amparos, Recursos, Incidentes o en cualquier asunto en donde se vean inmersos los Derechos de un niño, niña o adolescente.</a:t>
            </a:r>
          </a:p>
          <a:p>
            <a:pPr algn="just"/>
            <a:endParaRPr lang="es-MX" sz="1500" dirty="0">
              <a:latin typeface="Arial" panose="020B0604020202020204" pitchFamily="34" charset="0"/>
              <a:cs typeface="Arial" panose="020B0604020202020204" pitchFamily="34" charset="0"/>
            </a:endParaRPr>
          </a:p>
          <a:p>
            <a:pPr algn="just"/>
            <a:r>
              <a:rPr lang="es-MX" sz="1500" dirty="0">
                <a:latin typeface="Arial" panose="020B0604020202020204" pitchFamily="34" charset="0"/>
                <a:cs typeface="Arial" panose="020B0604020202020204" pitchFamily="34" charset="0"/>
              </a:rPr>
              <a:t>d) Se inicia con una llamada telefónica de la autoridad judicial o administrativa, mediante la que se solicita la intervención de un equipo multidisciplinario para ejercer la Representación en los casos en los que se vean transgredidos los Derechos de un niño, niña o adolescente.</a:t>
            </a:r>
          </a:p>
          <a:p>
            <a:pPr marL="342900" indent="-342900" algn="just">
              <a:buFontTx/>
              <a:buChar char="-"/>
            </a:pPr>
            <a:endParaRPr lang="es-MX" sz="1500" dirty="0">
              <a:latin typeface="Arial" panose="020B0604020202020204" pitchFamily="34" charset="0"/>
              <a:cs typeface="Arial" panose="020B0604020202020204" pitchFamily="34" charset="0"/>
            </a:endParaRPr>
          </a:p>
          <a:p>
            <a:pPr algn="just"/>
            <a:endParaRPr lang="es-MX" sz="1500" dirty="0"/>
          </a:p>
        </p:txBody>
      </p:sp>
    </p:spTree>
    <p:extLst>
      <p:ext uri="{BB962C8B-B14F-4D97-AF65-F5344CB8AC3E}">
        <p14:creationId xmlns:p14="http://schemas.microsoft.com/office/powerpoint/2010/main" val="1057772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531984" y="3057158"/>
            <a:ext cx="6172339" cy="461665"/>
          </a:xfrm>
          <a:prstGeom prst="rect">
            <a:avLst/>
          </a:prstGeom>
        </p:spPr>
        <p:txBody>
          <a:bodyPr wrap="square">
            <a:spAutoFit/>
          </a:bodyPr>
          <a:lstStyle/>
          <a:p>
            <a:pPr algn="ctr"/>
            <a:r>
              <a:rPr lang="es-MX" sz="2400" dirty="0">
                <a:solidFill>
                  <a:srgbClr val="562C7F"/>
                </a:solidFill>
                <a:latin typeface="Arial Black" panose="020B0A04020102020204" pitchFamily="34" charset="0"/>
                <a:cs typeface="Arial" panose="020B0604020202020204" pitchFamily="34" charset="0"/>
              </a:rPr>
              <a:t>UNIVERSO DE ATENCIÓN </a:t>
            </a:r>
            <a:endParaRPr lang="es-MX" sz="2400" b="1" dirty="0">
              <a:solidFill>
                <a:srgbClr val="562C7F"/>
              </a:solidFill>
              <a:latin typeface="Arial Black" panose="020B0A04020102020204" pitchFamily="34" charset="0"/>
            </a:endParaRPr>
          </a:p>
        </p:txBody>
      </p:sp>
      <p:sp>
        <p:nvSpPr>
          <p:cNvPr id="5" name="Rectángulo 4"/>
          <p:cNvSpPr/>
          <p:nvPr/>
        </p:nvSpPr>
        <p:spPr>
          <a:xfrm>
            <a:off x="5434001" y="3518823"/>
            <a:ext cx="3541980" cy="584775"/>
          </a:xfrm>
          <a:prstGeom prst="rect">
            <a:avLst/>
          </a:prstGeom>
        </p:spPr>
        <p:txBody>
          <a:bodyPr wrap="square">
            <a:spAutoFit/>
          </a:bodyPr>
          <a:lstStyle/>
          <a:p>
            <a:r>
              <a:rPr lang="es-MX" sz="1600" dirty="0">
                <a:latin typeface="Arial" panose="020B0604020202020204" pitchFamily="34" charset="0"/>
                <a:cs typeface="Arial" panose="020B0604020202020204" pitchFamily="34" charset="0"/>
              </a:rPr>
              <a:t>La Cobertura es para todos los municipios del Estado de Tlaxcala.</a:t>
            </a:r>
          </a:p>
        </p:txBody>
      </p:sp>
      <p:pic>
        <p:nvPicPr>
          <p:cNvPr id="7" name="Imagen 6">
            <a:extLst>
              <a:ext uri="{FF2B5EF4-FFF2-40B4-BE49-F238E27FC236}">
                <a16:creationId xmlns:a16="http://schemas.microsoft.com/office/drawing/2014/main" id="{2F3066F9-DC3F-1872-2BE1-2CCCE4720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89" y="1311866"/>
            <a:ext cx="5049977" cy="4413913"/>
          </a:xfrm>
          <a:prstGeom prst="rect">
            <a:avLst/>
          </a:prstGeom>
        </p:spPr>
      </p:pic>
      <p:pic>
        <p:nvPicPr>
          <p:cNvPr id="3" name="Imagen 2">
            <a:extLst>
              <a:ext uri="{FF2B5EF4-FFF2-40B4-BE49-F238E27FC236}">
                <a16:creationId xmlns:a16="http://schemas.microsoft.com/office/drawing/2014/main" id="{933CBF71-5DD7-7921-DCD3-50BAB2A8BA5B}"/>
              </a:ext>
            </a:extLst>
          </p:cNvPr>
          <p:cNvPicPr>
            <a:picLocks noChangeAspect="1"/>
          </p:cNvPicPr>
          <p:nvPr/>
        </p:nvPicPr>
        <p:blipFill>
          <a:blip r:embed="rId4"/>
          <a:stretch>
            <a:fillRect/>
          </a:stretch>
        </p:blipFill>
        <p:spPr>
          <a:xfrm>
            <a:off x="2544563" y="2911887"/>
            <a:ext cx="1772980" cy="1213869"/>
          </a:xfrm>
          <a:prstGeom prst="rect">
            <a:avLst/>
          </a:prstGeom>
        </p:spPr>
      </p:pic>
    </p:spTree>
    <p:extLst>
      <p:ext uri="{BB962C8B-B14F-4D97-AF65-F5344CB8AC3E}">
        <p14:creationId xmlns:p14="http://schemas.microsoft.com/office/powerpoint/2010/main" val="2323092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B64BF1-D015-3512-A106-18F2B0BDD7F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ángulo 1">
            <a:extLst>
              <a:ext uri="{FF2B5EF4-FFF2-40B4-BE49-F238E27FC236}">
                <a16:creationId xmlns:a16="http://schemas.microsoft.com/office/drawing/2014/main" id="{AB365B08-072A-544A-3B85-E1FC50AE0DA3}"/>
              </a:ext>
            </a:extLst>
          </p:cNvPr>
          <p:cNvSpPr/>
          <p:nvPr/>
        </p:nvSpPr>
        <p:spPr>
          <a:xfrm>
            <a:off x="1231851" y="2129086"/>
            <a:ext cx="9469100" cy="1569660"/>
          </a:xfrm>
          <a:prstGeom prst="rect">
            <a:avLst/>
          </a:prstGeom>
        </p:spPr>
        <p:txBody>
          <a:bodyPr wrap="square">
            <a:spAutoFit/>
          </a:bodyPr>
          <a:lstStyle/>
          <a:p>
            <a:pPr algn="ctr"/>
            <a:r>
              <a:rPr lang="es-ES" sz="3200" dirty="0">
                <a:solidFill>
                  <a:schemeClr val="bg1"/>
                </a:solidFill>
                <a:latin typeface="Arial Black" panose="020B0A04020102020204" pitchFamily="34" charset="0"/>
                <a:cs typeface="Arial" panose="020B0604020202020204" pitchFamily="34" charset="0"/>
              </a:rPr>
              <a:t>DEPARTAMENTO DE COORDINACIÓN DE PROCURADURÍAS MUNICIPALES E IMPULSORES DE LA TRANSFORMACIÓN</a:t>
            </a:r>
            <a:endParaRPr lang="es-MX" sz="3200" kern="0" dirty="0">
              <a:solidFill>
                <a:schemeClr val="bg1"/>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627117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088292" y="3006750"/>
            <a:ext cx="8326050" cy="1077218"/>
          </a:xfrm>
          <a:prstGeom prst="rect">
            <a:avLst/>
          </a:prstGeom>
        </p:spPr>
        <p:txBody>
          <a:bodyPr wrap="square">
            <a:spAutoFit/>
          </a:bodyPr>
          <a:lstStyle/>
          <a:p>
            <a:pPr algn="just"/>
            <a:r>
              <a:rPr lang="es-MX" sz="1600" dirty="0">
                <a:solidFill>
                  <a:srgbClr val="030303"/>
                </a:solidFill>
                <a:latin typeface="Arial" panose="020B0604020202020204" pitchFamily="34" charset="0"/>
                <a:cs typeface="Arial" panose="020B0604020202020204" pitchFamily="34" charset="0"/>
              </a:rPr>
              <a:t>Coordinar, coadyuvar, capacitar, asesorar, centralizar y supervisar los procesos de protección y restitución de derechos de Niñas, Niños y Adolescentes, de manera transversal en los tres órdenes de gobierno y directa con las sesenta Procuradurías Municipales para la Protección de Niñas, Niños y Adolescentes del Estado de Tlaxcala.</a:t>
            </a:r>
          </a:p>
        </p:txBody>
      </p:sp>
      <p:sp>
        <p:nvSpPr>
          <p:cNvPr id="6" name="Rectángulo 5"/>
          <p:cNvSpPr/>
          <p:nvPr/>
        </p:nvSpPr>
        <p:spPr>
          <a:xfrm>
            <a:off x="2171221" y="2386830"/>
            <a:ext cx="1754109" cy="646331"/>
          </a:xfrm>
          <a:prstGeom prst="rect">
            <a:avLst/>
          </a:prstGeom>
        </p:spPr>
        <p:txBody>
          <a:bodyPr wrap="square">
            <a:spAutoFit/>
          </a:bodyPr>
          <a:lstStyle/>
          <a:p>
            <a:pPr>
              <a:lnSpc>
                <a:spcPct val="150000"/>
              </a:lnSpc>
            </a:pPr>
            <a:r>
              <a:rPr lang="es-MX" sz="2400" dirty="0">
                <a:solidFill>
                  <a:srgbClr val="562C7F"/>
                </a:solidFill>
                <a:latin typeface="Arial Black" panose="020B0A04020102020204" pitchFamily="34" charset="0"/>
                <a:cs typeface="Arial" panose="020B0604020202020204" pitchFamily="34" charset="0"/>
              </a:rPr>
              <a:t>Objetivo</a:t>
            </a:r>
          </a:p>
        </p:txBody>
      </p:sp>
    </p:spTree>
    <p:extLst>
      <p:ext uri="{BB962C8B-B14F-4D97-AF65-F5344CB8AC3E}">
        <p14:creationId xmlns:p14="http://schemas.microsoft.com/office/powerpoint/2010/main" val="3781736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993735" y="3629186"/>
            <a:ext cx="5210733" cy="1815882"/>
          </a:xfrm>
          <a:prstGeom prst="rect">
            <a:avLst/>
          </a:prstGeom>
        </p:spPr>
        <p:txBody>
          <a:bodyPr wrap="square">
            <a:spAutoFit/>
          </a:bodyPr>
          <a:lstStyle/>
          <a:p>
            <a:pPr algn="just">
              <a:spcBef>
                <a:spcPts val="0"/>
              </a:spcBef>
            </a:pPr>
            <a:endParaRPr lang="es-ES"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Captar la situación mediante la Procuraduría Municipal de Protección o bien la procuraduría estatal puede captarla y delegarla a una municipal, este puede suscitarse vía telefónica o de manera presencial, se le brinda la asesoría correspondiente en materia Jurídica, Psicológica o de trabajo social.</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109" y="1806147"/>
            <a:ext cx="2960915" cy="1491343"/>
          </a:xfrm>
          <a:prstGeom prst="rect">
            <a:avLst/>
          </a:prstGeom>
        </p:spPr>
      </p:pic>
      <p:sp>
        <p:nvSpPr>
          <p:cNvPr id="4" name="Rectángulo 3"/>
          <p:cNvSpPr/>
          <p:nvPr/>
        </p:nvSpPr>
        <p:spPr>
          <a:xfrm>
            <a:off x="2294002" y="2197875"/>
            <a:ext cx="2526377" cy="707886"/>
          </a:xfrm>
          <a:prstGeom prst="rect">
            <a:avLst/>
          </a:prstGeom>
        </p:spPr>
        <p:txBody>
          <a:bodyPr wrap="square">
            <a:spAutoFit/>
          </a:bodyPr>
          <a:lstStyle/>
          <a:p>
            <a:pPr>
              <a:spcBef>
                <a:spcPts val="0"/>
              </a:spcBef>
            </a:pPr>
            <a:r>
              <a:rPr lang="es-ES" sz="2000" dirty="0">
                <a:solidFill>
                  <a:srgbClr val="562C7F"/>
                </a:solidFill>
                <a:latin typeface="Arial Black" panose="020B0A04020102020204" pitchFamily="34" charset="0"/>
              </a:rPr>
              <a:t>Población beneficiaria </a:t>
            </a:r>
          </a:p>
        </p:txBody>
      </p:sp>
      <p:sp>
        <p:nvSpPr>
          <p:cNvPr id="7" name="Rectángulo 6"/>
          <p:cNvSpPr/>
          <p:nvPr/>
        </p:nvSpPr>
        <p:spPr>
          <a:xfrm>
            <a:off x="4993735" y="2056324"/>
            <a:ext cx="4681159" cy="1077218"/>
          </a:xfrm>
          <a:prstGeom prst="rect">
            <a:avLst/>
          </a:prstGeom>
        </p:spPr>
        <p:txBody>
          <a:bodyPr wrap="square">
            <a:spAutoFit/>
          </a:bodyPr>
          <a:lstStyle/>
          <a:p>
            <a:pPr algn="just"/>
            <a:r>
              <a:rPr lang="es-MX" sz="1600" dirty="0">
                <a:latin typeface="Arial" panose="020B0604020202020204" pitchFamily="34" charset="0"/>
                <a:cs typeface="Arial" panose="020B0604020202020204" pitchFamily="34" charset="0"/>
              </a:rPr>
              <a:t>Niñas, Niños y Adolescentes en posible vulneración o vulneración de alguno de sus derechos. Sufrir alguna vulneración o posible vulneración a sus derechos. </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109" y="3923936"/>
            <a:ext cx="2960915" cy="1491343"/>
          </a:xfrm>
          <a:prstGeom prst="rect">
            <a:avLst/>
          </a:prstGeom>
        </p:spPr>
      </p:pic>
      <p:sp>
        <p:nvSpPr>
          <p:cNvPr id="9" name="Rectángulo 8"/>
          <p:cNvSpPr/>
          <p:nvPr/>
        </p:nvSpPr>
        <p:spPr>
          <a:xfrm>
            <a:off x="2218618" y="4303534"/>
            <a:ext cx="2142434" cy="707886"/>
          </a:xfrm>
          <a:prstGeom prst="rect">
            <a:avLst/>
          </a:prstGeom>
        </p:spPr>
        <p:txBody>
          <a:bodyPr wrap="square">
            <a:spAutoFit/>
          </a:bodyPr>
          <a:lstStyle/>
          <a:p>
            <a:r>
              <a:rPr lang="es-ES" sz="2000" dirty="0">
                <a:solidFill>
                  <a:srgbClr val="562C7F"/>
                </a:solidFill>
                <a:latin typeface="Arial Black" panose="020B0A04020102020204" pitchFamily="34" charset="0"/>
              </a:rPr>
              <a:t>Operatividad del programa </a:t>
            </a:r>
          </a:p>
        </p:txBody>
      </p:sp>
    </p:spTree>
    <p:extLst>
      <p:ext uri="{BB962C8B-B14F-4D97-AF65-F5344CB8AC3E}">
        <p14:creationId xmlns:p14="http://schemas.microsoft.com/office/powerpoint/2010/main" val="18025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2F3066F9-DC3F-1872-2BE1-2CCCE4720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474" y="2450813"/>
            <a:ext cx="2749917" cy="2403554"/>
          </a:xfrm>
          <a:prstGeom prst="rect">
            <a:avLst/>
          </a:prstGeom>
        </p:spPr>
      </p:pic>
      <p:pic>
        <p:nvPicPr>
          <p:cNvPr id="11" name="Imagen 10">
            <a:extLst>
              <a:ext uri="{FF2B5EF4-FFF2-40B4-BE49-F238E27FC236}">
                <a16:creationId xmlns:a16="http://schemas.microsoft.com/office/drawing/2014/main" id="{219CAAE8-20F4-20D6-24C0-37651F3BA2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5223" y="2450813"/>
            <a:ext cx="2749917" cy="2403554"/>
          </a:xfrm>
          <a:prstGeom prst="rect">
            <a:avLst/>
          </a:prstGeom>
        </p:spPr>
      </p:pic>
      <p:pic>
        <p:nvPicPr>
          <p:cNvPr id="12" name="Imagen 11">
            <a:extLst>
              <a:ext uri="{FF2B5EF4-FFF2-40B4-BE49-F238E27FC236}">
                <a16:creationId xmlns:a16="http://schemas.microsoft.com/office/drawing/2014/main" id="{C6E2C78F-277D-2F38-8D66-E154CD186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5700" y="2450813"/>
            <a:ext cx="2749917" cy="2403554"/>
          </a:xfrm>
          <a:prstGeom prst="rect">
            <a:avLst/>
          </a:prstGeom>
        </p:spPr>
      </p:pic>
      <p:pic>
        <p:nvPicPr>
          <p:cNvPr id="13" name="Imagen 12">
            <a:extLst>
              <a:ext uri="{FF2B5EF4-FFF2-40B4-BE49-F238E27FC236}">
                <a16:creationId xmlns:a16="http://schemas.microsoft.com/office/drawing/2014/main" id="{64FFD954-11CE-CBBC-E1E6-948B595AA8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4928" y="2450813"/>
            <a:ext cx="2749917" cy="2403554"/>
          </a:xfrm>
          <a:prstGeom prst="rect">
            <a:avLst/>
          </a:prstGeom>
        </p:spPr>
      </p:pic>
      <p:sp>
        <p:nvSpPr>
          <p:cNvPr id="2" name="Rectángulo 1"/>
          <p:cNvSpPr/>
          <p:nvPr/>
        </p:nvSpPr>
        <p:spPr>
          <a:xfrm>
            <a:off x="1327402" y="1212413"/>
            <a:ext cx="9819804" cy="1077218"/>
          </a:xfrm>
          <a:prstGeom prst="rect">
            <a:avLst/>
          </a:prstGeom>
        </p:spPr>
        <p:txBody>
          <a:bodyPr wrap="square">
            <a:spAutoFit/>
          </a:bodyPr>
          <a:lstStyle/>
          <a:p>
            <a:pPr algn="ctr">
              <a:spcBef>
                <a:spcPts val="0"/>
              </a:spcBef>
            </a:pPr>
            <a:endParaRPr lang="es-ES" sz="1600" dirty="0">
              <a:latin typeface="Arial" panose="020B0604020202020204" pitchFamily="34" charset="0"/>
              <a:cs typeface="Arial" panose="020B0604020202020204" pitchFamily="34" charset="0"/>
            </a:endParaRPr>
          </a:p>
          <a:p>
            <a:pPr algn="ctr"/>
            <a:r>
              <a:rPr lang="es-ES" sz="1600" dirty="0">
                <a:latin typeface="Arial" panose="020B0604020202020204" pitchFamily="34" charset="0"/>
                <a:cs typeface="Arial" panose="020B0604020202020204" pitchFamily="34" charset="0"/>
              </a:rPr>
              <a:t>La Coordinación de las Procuradurías Municipales de Protección de Niñas, Niños y Adolescentes de Tlaxcala supervisa a las 60 procuradurías municipales del estado. Cada ayuntamiento debe contar con su Procuraduría Municipal de Protección de Niñas, Niños y Adolescentes, que deberá estar integrado por:</a:t>
            </a:r>
          </a:p>
        </p:txBody>
      </p:sp>
      <p:sp>
        <p:nvSpPr>
          <p:cNvPr id="6" name="Rectángulo 5"/>
          <p:cNvSpPr/>
          <p:nvPr/>
        </p:nvSpPr>
        <p:spPr>
          <a:xfrm>
            <a:off x="1411015" y="5381426"/>
            <a:ext cx="9397884" cy="416011"/>
          </a:xfrm>
          <a:prstGeom prst="rect">
            <a:avLst/>
          </a:prstGeom>
        </p:spPr>
        <p:txBody>
          <a:bodyPr wrap="square">
            <a:spAutoFit/>
          </a:bodyPr>
          <a:lstStyle/>
          <a:p>
            <a:pPr algn="just">
              <a:lnSpc>
                <a:spcPct val="150000"/>
              </a:lnSpc>
            </a:pPr>
            <a:r>
              <a:rPr lang="es-ES" sz="1600" dirty="0">
                <a:latin typeface="Arial" panose="020B0604020202020204" pitchFamily="34" charset="0"/>
                <a:cs typeface="Arial" panose="020B0604020202020204" pitchFamily="34" charset="0"/>
              </a:rPr>
              <a:t>Encargados de proteger y garantizar los derechos de niñas, niños y adolescentes. </a:t>
            </a:r>
          </a:p>
        </p:txBody>
      </p:sp>
      <p:sp>
        <p:nvSpPr>
          <p:cNvPr id="14" name="Rectángulo 13"/>
          <p:cNvSpPr/>
          <p:nvPr/>
        </p:nvSpPr>
        <p:spPr>
          <a:xfrm>
            <a:off x="876042" y="4461216"/>
            <a:ext cx="2683020" cy="830997"/>
          </a:xfrm>
          <a:prstGeom prst="rect">
            <a:avLst/>
          </a:prstGeom>
        </p:spPr>
        <p:txBody>
          <a:bodyPr wrap="square">
            <a:spAutoFit/>
          </a:bodyPr>
          <a:lstStyle/>
          <a:p>
            <a:pPr algn="ctr">
              <a:lnSpc>
                <a:spcPct val="150000"/>
              </a:lnSpc>
              <a:spcBef>
                <a:spcPts val="0"/>
              </a:spcBef>
            </a:pPr>
            <a:r>
              <a:rPr lang="es-ES" sz="1600" b="1">
                <a:solidFill>
                  <a:srgbClr val="562C7F"/>
                </a:solidFill>
                <a:latin typeface="Arial" panose="020B0604020202020204" pitchFamily="34" charset="0"/>
                <a:cs typeface="Arial" panose="020B0604020202020204" pitchFamily="34" charset="0"/>
              </a:rPr>
              <a:t> Procurador(a) Municipal de Protección </a:t>
            </a:r>
            <a:endParaRPr lang="es-ES" sz="1600" b="1" dirty="0">
              <a:solidFill>
                <a:srgbClr val="562C7F"/>
              </a:solidFill>
              <a:latin typeface="Arial" panose="020B0604020202020204" pitchFamily="34" charset="0"/>
              <a:cs typeface="Arial" panose="020B0604020202020204" pitchFamily="34" charset="0"/>
            </a:endParaRPr>
          </a:p>
        </p:txBody>
      </p:sp>
      <p:pic>
        <p:nvPicPr>
          <p:cNvPr id="15" name="Imagen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3228" y="3006899"/>
            <a:ext cx="1109456" cy="1109456"/>
          </a:xfrm>
          <a:prstGeom prst="rect">
            <a:avLst/>
          </a:prstGeom>
        </p:spPr>
      </p:pic>
      <p:sp>
        <p:nvSpPr>
          <p:cNvPr id="16" name="Rectángulo 15"/>
          <p:cNvSpPr/>
          <p:nvPr/>
        </p:nvSpPr>
        <p:spPr>
          <a:xfrm>
            <a:off x="4055296" y="4495883"/>
            <a:ext cx="2182008" cy="416011"/>
          </a:xfrm>
          <a:prstGeom prst="rect">
            <a:avLst/>
          </a:prstGeom>
        </p:spPr>
        <p:txBody>
          <a:bodyPr wrap="none">
            <a:spAutoFit/>
          </a:bodyPr>
          <a:lstStyle/>
          <a:p>
            <a:pPr algn="just">
              <a:lnSpc>
                <a:spcPct val="150000"/>
              </a:lnSpc>
              <a:spcBef>
                <a:spcPts val="0"/>
              </a:spcBef>
            </a:pPr>
            <a:r>
              <a:rPr lang="es-ES" sz="1600" b="1" dirty="0">
                <a:solidFill>
                  <a:srgbClr val="562C7F"/>
                </a:solidFill>
                <a:latin typeface="Arial" panose="020B0604020202020204" pitchFamily="34" charset="0"/>
                <a:cs typeface="Arial" panose="020B0604020202020204" pitchFamily="34" charset="0"/>
              </a:rPr>
              <a:t>Asesor(a) jurídico(a)</a:t>
            </a:r>
          </a:p>
        </p:txBody>
      </p:sp>
      <p:pic>
        <p:nvPicPr>
          <p:cNvPr id="17" name="Imagen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0017" y="3152426"/>
            <a:ext cx="1000328" cy="1000328"/>
          </a:xfrm>
          <a:prstGeom prst="rect">
            <a:avLst/>
          </a:prstGeom>
        </p:spPr>
      </p:pic>
      <p:sp>
        <p:nvSpPr>
          <p:cNvPr id="18" name="Rectángulo 17"/>
          <p:cNvSpPr/>
          <p:nvPr/>
        </p:nvSpPr>
        <p:spPr>
          <a:xfrm>
            <a:off x="9202595" y="4438356"/>
            <a:ext cx="3050875" cy="416011"/>
          </a:xfrm>
          <a:prstGeom prst="rect">
            <a:avLst/>
          </a:prstGeom>
        </p:spPr>
        <p:txBody>
          <a:bodyPr wrap="square">
            <a:spAutoFit/>
          </a:bodyPr>
          <a:lstStyle/>
          <a:p>
            <a:pPr algn="just">
              <a:lnSpc>
                <a:spcPct val="150000"/>
              </a:lnSpc>
              <a:spcBef>
                <a:spcPts val="0"/>
              </a:spcBef>
            </a:pPr>
            <a:r>
              <a:rPr lang="es-ES" sz="1600" b="1" dirty="0">
                <a:solidFill>
                  <a:srgbClr val="562C7F"/>
                </a:solidFill>
                <a:latin typeface="Arial" panose="020B0604020202020204" pitchFamily="34" charset="0"/>
                <a:cs typeface="Arial" panose="020B0604020202020204" pitchFamily="34" charset="0"/>
              </a:rPr>
              <a:t>Trabajador(a) social</a:t>
            </a:r>
          </a:p>
        </p:txBody>
      </p:sp>
      <p:sp>
        <p:nvSpPr>
          <p:cNvPr id="20" name="Rectángulo 19"/>
          <p:cNvSpPr/>
          <p:nvPr/>
        </p:nvSpPr>
        <p:spPr>
          <a:xfrm>
            <a:off x="6900884" y="4481664"/>
            <a:ext cx="1473480" cy="416011"/>
          </a:xfrm>
          <a:prstGeom prst="rect">
            <a:avLst/>
          </a:prstGeom>
        </p:spPr>
        <p:txBody>
          <a:bodyPr wrap="none">
            <a:spAutoFit/>
          </a:bodyPr>
          <a:lstStyle/>
          <a:p>
            <a:pPr algn="just">
              <a:lnSpc>
                <a:spcPct val="150000"/>
              </a:lnSpc>
              <a:spcBef>
                <a:spcPts val="0"/>
              </a:spcBef>
            </a:pPr>
            <a:r>
              <a:rPr lang="es-ES" sz="1600" b="1" dirty="0">
                <a:solidFill>
                  <a:srgbClr val="562C7F"/>
                </a:solidFill>
                <a:latin typeface="Arial" panose="020B0604020202020204" pitchFamily="34" charset="0"/>
                <a:cs typeface="Arial" panose="020B0604020202020204" pitchFamily="34" charset="0"/>
              </a:rPr>
              <a:t>Psicólogo(a) </a:t>
            </a:r>
          </a:p>
        </p:txBody>
      </p:sp>
      <p:pic>
        <p:nvPicPr>
          <p:cNvPr id="22" name="Imagen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2334" y="2995459"/>
            <a:ext cx="1128886" cy="1128886"/>
          </a:xfrm>
          <a:prstGeom prst="rect">
            <a:avLst/>
          </a:prstGeom>
        </p:spPr>
      </p:pic>
      <p:pic>
        <p:nvPicPr>
          <p:cNvPr id="23" name="Imagen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85444" y="2992900"/>
            <a:ext cx="1123455" cy="1123455"/>
          </a:xfrm>
          <a:prstGeom prst="rect">
            <a:avLst/>
          </a:prstGeom>
        </p:spPr>
      </p:pic>
    </p:spTree>
    <p:extLst>
      <p:ext uri="{BB962C8B-B14F-4D97-AF65-F5344CB8AC3E}">
        <p14:creationId xmlns:p14="http://schemas.microsoft.com/office/powerpoint/2010/main" val="1141506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591" y="2346384"/>
            <a:ext cx="3763111" cy="1431986"/>
          </a:xfrm>
          <a:prstGeom prst="rect">
            <a:avLst/>
          </a:prstGeom>
        </p:spPr>
      </p:pic>
      <p:sp>
        <p:nvSpPr>
          <p:cNvPr id="2" name="Rectángulo 1"/>
          <p:cNvSpPr/>
          <p:nvPr/>
        </p:nvSpPr>
        <p:spPr>
          <a:xfrm>
            <a:off x="1269075" y="2708434"/>
            <a:ext cx="3009627" cy="707886"/>
          </a:xfrm>
          <a:prstGeom prst="rect">
            <a:avLst/>
          </a:prstGeom>
        </p:spPr>
        <p:txBody>
          <a:bodyPr wrap="square">
            <a:spAutoFit/>
          </a:bodyPr>
          <a:lstStyle/>
          <a:p>
            <a:pPr>
              <a:spcBef>
                <a:spcPts val="0"/>
              </a:spcBef>
            </a:pPr>
            <a:r>
              <a:rPr lang="es-ES" sz="2000" dirty="0">
                <a:solidFill>
                  <a:srgbClr val="562C7F"/>
                </a:solidFill>
                <a:latin typeface="Arial Black" panose="020B0A04020102020204" pitchFamily="34" charset="0"/>
              </a:rPr>
              <a:t>Impulsores de la Transformación </a:t>
            </a:r>
            <a:endParaRPr lang="es-ES" sz="2000" dirty="0">
              <a:solidFill>
                <a:srgbClr val="562C7F"/>
              </a:solidFill>
              <a:latin typeface="Arial Black" panose="020B0A04020102020204" pitchFamily="34" charset="0"/>
              <a:cs typeface="Arial" panose="020B0604020202020204" pitchFamily="34" charset="0"/>
            </a:endParaRPr>
          </a:p>
        </p:txBody>
      </p:sp>
      <p:sp>
        <p:nvSpPr>
          <p:cNvPr id="3" name="Rectángulo 2"/>
          <p:cNvSpPr/>
          <p:nvPr/>
        </p:nvSpPr>
        <p:spPr>
          <a:xfrm>
            <a:off x="4495725" y="1772747"/>
            <a:ext cx="7021901" cy="2800767"/>
          </a:xfrm>
          <a:prstGeom prst="rect">
            <a:avLst/>
          </a:prstGeom>
        </p:spPr>
        <p:txBody>
          <a:bodyPr wrap="square">
            <a:spAutoFit/>
          </a:bodyPr>
          <a:lstStyle/>
          <a:p>
            <a:r>
              <a:rPr lang="es-MX" sz="1600" dirty="0">
                <a:latin typeface="Arial" panose="020B0604020202020204" pitchFamily="34" charset="0"/>
                <a:cs typeface="Arial" panose="020B0604020202020204" pitchFamily="34" charset="0"/>
              </a:rPr>
              <a:t>Red de Impulsores de la Transformación está compuesta por niñas, niños y adolescentes con edades comprendidas entre los 8 y 17 años, provenientes de los 60 municipios del estado. </a:t>
            </a:r>
          </a:p>
          <a:p>
            <a:endParaRPr lang="es-MX" sz="1600" dirty="0">
              <a:latin typeface="Arial" panose="020B0604020202020204" pitchFamily="34" charset="0"/>
              <a:cs typeface="Arial" panose="020B0604020202020204" pitchFamily="34" charset="0"/>
            </a:endParaRPr>
          </a:p>
          <a:p>
            <a:pPr algn="just"/>
            <a:r>
              <a:rPr lang="es-MX" sz="1600" dirty="0">
                <a:latin typeface="Arial" panose="020B0604020202020204" pitchFamily="34" charset="0"/>
                <a:cs typeface="Arial" panose="020B0604020202020204" pitchFamily="34" charset="0"/>
              </a:rPr>
              <a:t>Su misión es difundir y promover activamente sus derechos a través de diversas iniciativas. Entre estas se incluyen campañas, jornadas, ferias, pláticas, talleres, cursos, foros, eventos, desfiles y programas de radio. Estas actividades no solo les ofrecen a los jóvenes una oportunidad única para aprender sobre sus derechos de manera lúdica y dinámica, sino que también buscan extender este conocimiento a todos los entornos cotidianos en los que se desenvuelven niñas, niños y adolescentes.</a:t>
            </a:r>
          </a:p>
        </p:txBody>
      </p:sp>
    </p:spTree>
    <p:extLst>
      <p:ext uri="{BB962C8B-B14F-4D97-AF65-F5344CB8AC3E}">
        <p14:creationId xmlns:p14="http://schemas.microsoft.com/office/powerpoint/2010/main" val="3887047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857251" y="1366878"/>
            <a:ext cx="10388836" cy="4628960"/>
          </a:xfrm>
          <a:prstGeom prst="rect">
            <a:avLst/>
          </a:prstGeom>
        </p:spPr>
        <p:txBody>
          <a:bodyPr wrap="square">
            <a:spAutoFit/>
          </a:bodyPr>
          <a:lstStyle/>
          <a:p>
            <a:pPr lvl="0" algn="just">
              <a:lnSpc>
                <a:spcPct val="150000"/>
              </a:lnSpc>
              <a:spcBef>
                <a:spcPts val="0"/>
              </a:spcBef>
            </a:pPr>
            <a:r>
              <a:rPr lang="es-MX" sz="2000" b="1" dirty="0">
                <a:solidFill>
                  <a:srgbClr val="562C7F"/>
                </a:solidFill>
                <a:latin typeface="Arial Black" panose="020B0A04020102020204" pitchFamily="34" charset="0"/>
                <a:cs typeface="Arial" panose="020B0604020202020204" pitchFamily="34" charset="0"/>
              </a:rPr>
              <a:t>POBLACIÓN OBJETIVO</a:t>
            </a:r>
            <a:endParaRPr lang="es-MX" sz="2000" dirty="0">
              <a:solidFill>
                <a:srgbClr val="562C7F"/>
              </a:solidFill>
              <a:latin typeface="Arial Black" panose="020B0A04020102020204" pitchFamily="34" charset="0"/>
              <a:cs typeface="Arial" panose="020B0604020202020204" pitchFamily="34" charset="0"/>
            </a:endParaRPr>
          </a:p>
          <a:p>
            <a:pPr algn="just">
              <a:lnSpc>
                <a:spcPct val="150000"/>
              </a:lnSpc>
            </a:pPr>
            <a:r>
              <a:rPr lang="es-MX" sz="1600" dirty="0">
                <a:latin typeface="Arial" panose="020B0604020202020204" pitchFamily="34" charset="0"/>
                <a:cs typeface="Arial" panose="020B0604020202020204" pitchFamily="34" charset="0"/>
              </a:rPr>
              <a:t>Niñas, Niños y Adolescentes que residan en el estado de Tlaxcala. </a:t>
            </a:r>
          </a:p>
          <a:p>
            <a:pPr lvl="0" algn="just">
              <a:lnSpc>
                <a:spcPct val="150000"/>
              </a:lnSpc>
              <a:spcBef>
                <a:spcPts val="0"/>
              </a:spcBef>
            </a:pPr>
            <a:r>
              <a:rPr lang="es-MX" sz="2000" b="1" dirty="0">
                <a:solidFill>
                  <a:srgbClr val="562C7F"/>
                </a:solidFill>
                <a:latin typeface="Arial Black" panose="020B0A04020102020204" pitchFamily="34" charset="0"/>
                <a:cs typeface="Arial" panose="020B0604020202020204" pitchFamily="34" charset="0"/>
              </a:rPr>
              <a:t>CRITERIOS DE ELEGIBILIDAD</a:t>
            </a:r>
            <a:endParaRPr lang="es-MX" sz="2000" dirty="0">
              <a:solidFill>
                <a:srgbClr val="562C7F"/>
              </a:solidFill>
              <a:latin typeface="Arial Black" panose="020B0A04020102020204" pitchFamily="34" charset="0"/>
              <a:cs typeface="Arial" panose="020B0604020202020204" pitchFamily="34" charset="0"/>
            </a:endParaRPr>
          </a:p>
          <a:p>
            <a:pPr algn="just">
              <a:lnSpc>
                <a:spcPct val="150000"/>
              </a:lnSpc>
            </a:pPr>
            <a:r>
              <a:rPr lang="es-MX" sz="1600" dirty="0">
                <a:latin typeface="Arial" panose="020B0604020202020204" pitchFamily="34" charset="0"/>
                <a:cs typeface="Arial" panose="020B0604020202020204" pitchFamily="34" charset="0"/>
              </a:rPr>
              <a:t>Manifestación de querer participar en la Red de Impulsores de la Transformación. </a:t>
            </a:r>
          </a:p>
          <a:p>
            <a:pPr lvl="0" algn="just">
              <a:lnSpc>
                <a:spcPct val="150000"/>
              </a:lnSpc>
              <a:spcBef>
                <a:spcPts val="0"/>
              </a:spcBef>
            </a:pPr>
            <a:r>
              <a:rPr lang="es-MX" sz="2000" b="1" dirty="0">
                <a:solidFill>
                  <a:srgbClr val="562C7F"/>
                </a:solidFill>
                <a:latin typeface="Arial Black" panose="020B0A04020102020204" pitchFamily="34" charset="0"/>
                <a:cs typeface="Arial" panose="020B0604020202020204" pitchFamily="34" charset="0"/>
              </a:rPr>
              <a:t>REQUISITOS</a:t>
            </a:r>
            <a:endParaRPr lang="es-MX" sz="2000" dirty="0">
              <a:solidFill>
                <a:srgbClr val="562C7F"/>
              </a:solidFill>
              <a:latin typeface="Arial Black" panose="020B0A04020102020204" pitchFamily="34" charset="0"/>
              <a:cs typeface="Arial" panose="020B0604020202020204" pitchFamily="34" charset="0"/>
            </a:endParaRPr>
          </a:p>
          <a:p>
            <a:pPr algn="just">
              <a:lnSpc>
                <a:spcPct val="150000"/>
              </a:lnSpc>
            </a:pPr>
            <a:r>
              <a:rPr lang="es-MX" sz="1600" dirty="0">
                <a:latin typeface="Arial" panose="020B0604020202020204" pitchFamily="34" charset="0"/>
                <a:cs typeface="Arial" panose="020B0604020202020204" pitchFamily="34" charset="0"/>
              </a:rPr>
              <a:t>Tener una edad entre 8 y 17 años.</a:t>
            </a:r>
          </a:p>
          <a:p>
            <a:pPr algn="just">
              <a:lnSpc>
                <a:spcPct val="150000"/>
              </a:lnSpc>
            </a:pPr>
            <a:r>
              <a:rPr lang="es-MX" sz="1600" dirty="0">
                <a:latin typeface="Arial" panose="020B0604020202020204" pitchFamily="34" charset="0"/>
                <a:cs typeface="Arial" panose="020B0604020202020204" pitchFamily="34" charset="0"/>
              </a:rPr>
              <a:t>Residir en el estado de Tlaxcala.</a:t>
            </a:r>
          </a:p>
          <a:p>
            <a:pPr lvl="0" algn="just">
              <a:lnSpc>
                <a:spcPct val="160000"/>
              </a:lnSpc>
              <a:spcBef>
                <a:spcPts val="0"/>
              </a:spcBef>
            </a:pPr>
            <a:r>
              <a:rPr lang="es-MX" sz="2000" b="1" dirty="0">
                <a:solidFill>
                  <a:srgbClr val="562C7F"/>
                </a:solidFill>
                <a:latin typeface="Arial Black" panose="020B0A04020102020204" pitchFamily="34" charset="0"/>
                <a:cs typeface="Arial" panose="020B0604020202020204" pitchFamily="34" charset="0"/>
              </a:rPr>
              <a:t>MECÁNICA OPERATIVA</a:t>
            </a:r>
            <a:endParaRPr lang="es-MX" sz="2000" dirty="0">
              <a:solidFill>
                <a:srgbClr val="562C7F"/>
              </a:solidFill>
              <a:latin typeface="Arial Black" panose="020B0A04020102020204" pitchFamily="34" charset="0"/>
              <a:cs typeface="Arial" panose="020B0604020202020204" pitchFamily="34" charset="0"/>
            </a:endParaRPr>
          </a:p>
          <a:p>
            <a:pPr algn="just">
              <a:lnSpc>
                <a:spcPct val="160000"/>
              </a:lnSpc>
            </a:pPr>
            <a:r>
              <a:rPr lang="es-MX" sz="1600" dirty="0">
                <a:latin typeface="Arial" panose="020B0604020202020204" pitchFamily="34" charset="0"/>
                <a:cs typeface="Arial" panose="020B0604020202020204" pitchFamily="34" charset="0"/>
              </a:rPr>
              <a:t>Invitación a los municipios para convocar a niñas, niños y adolescentes que quieran participar en la red de impulsores de la transformación, proporcionándoles una ficha de registro con la cual los acredita como participantes de la red. </a:t>
            </a:r>
          </a:p>
        </p:txBody>
      </p:sp>
    </p:spTree>
    <p:extLst>
      <p:ext uri="{BB962C8B-B14F-4D97-AF65-F5344CB8AC3E}">
        <p14:creationId xmlns:p14="http://schemas.microsoft.com/office/powerpoint/2010/main" val="588052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6641F9-CB6D-2BE3-F993-D9664784BF34}"/>
              </a:ext>
            </a:extLst>
          </p:cNvPr>
          <p:cNvSpPr>
            <a:spLocks noGrp="1"/>
          </p:cNvSpPr>
          <p:nvPr>
            <p:ph type="ctrTitle"/>
          </p:nvPr>
        </p:nvSpPr>
        <p:spPr/>
        <p:txBody>
          <a:bodyPr/>
          <a:lstStyle/>
          <a:p>
            <a:endParaRPr lang="es-MX"/>
          </a:p>
        </p:txBody>
      </p:sp>
      <p:sp>
        <p:nvSpPr>
          <p:cNvPr id="3" name="Subtítulo 2">
            <a:extLst>
              <a:ext uri="{FF2B5EF4-FFF2-40B4-BE49-F238E27FC236}">
                <a16:creationId xmlns:a16="http://schemas.microsoft.com/office/drawing/2014/main" id="{49D87682-5992-DEF4-1161-AF3D41C0A610}"/>
              </a:ext>
            </a:extLst>
          </p:cNvPr>
          <p:cNvSpPr>
            <a:spLocks noGrp="1"/>
          </p:cNvSpPr>
          <p:nvPr>
            <p:ph type="subTitle" idx="1"/>
          </p:nvPr>
        </p:nvSpPr>
        <p:spPr/>
        <p:txBody>
          <a:bodyPr/>
          <a:lstStyle/>
          <a:p>
            <a:endParaRPr lang="es-MX"/>
          </a:p>
        </p:txBody>
      </p:sp>
      <p:pic>
        <p:nvPicPr>
          <p:cNvPr id="4" name="Imagen 3">
            <a:extLst>
              <a:ext uri="{FF2B5EF4-FFF2-40B4-BE49-F238E27FC236}">
                <a16:creationId xmlns:a16="http://schemas.microsoft.com/office/drawing/2014/main" id="{E92A4084-6457-30A6-C0E0-06040FFFAC3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4081"/>
            <a:ext cx="12199266" cy="6853919"/>
          </a:xfrm>
          <a:prstGeom prst="rect">
            <a:avLst/>
          </a:prstGeom>
        </p:spPr>
      </p:pic>
    </p:spTree>
    <p:extLst>
      <p:ext uri="{BB962C8B-B14F-4D97-AF65-F5344CB8AC3E}">
        <p14:creationId xmlns:p14="http://schemas.microsoft.com/office/powerpoint/2010/main" val="659955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7899D551-08B5-589E-FC66-60D160F5EAD7}"/>
              </a:ext>
            </a:extLst>
          </p:cNvPr>
          <p:cNvSpPr txBox="1"/>
          <p:nvPr/>
        </p:nvSpPr>
        <p:spPr>
          <a:xfrm>
            <a:off x="1632668" y="2065801"/>
            <a:ext cx="8926663" cy="830997"/>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Instrumentar y articular  políticas públicas para la adecuada garantía y protección integral de los derechos de las niñas, niños y adolescentes.</a:t>
            </a:r>
          </a:p>
          <a:p>
            <a:pPr algn="just"/>
            <a:endParaRPr lang="es-MX" sz="1600" dirty="0">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7D9BA485-E7D6-4F17-C1AB-DD0167C34CDE}"/>
              </a:ext>
            </a:extLst>
          </p:cNvPr>
          <p:cNvSpPr txBox="1"/>
          <p:nvPr/>
        </p:nvSpPr>
        <p:spPr>
          <a:xfrm>
            <a:off x="3931834" y="1425000"/>
            <a:ext cx="4328332" cy="461665"/>
          </a:xfrm>
          <a:prstGeom prst="rect">
            <a:avLst/>
          </a:prstGeom>
          <a:noFill/>
        </p:spPr>
        <p:txBody>
          <a:bodyPr wrap="square" rtlCol="0">
            <a:spAutoFit/>
          </a:bodyPr>
          <a:lstStyle/>
          <a:p>
            <a:pPr algn="ctr"/>
            <a:r>
              <a:rPr lang="es-MX" sz="2400" b="1" dirty="0">
                <a:solidFill>
                  <a:srgbClr val="562C80"/>
                </a:solidFill>
                <a:latin typeface="Arial Black" panose="020B0604020202020204" pitchFamily="34" charset="0"/>
                <a:cs typeface="Arial Black" panose="020B0604020202020204" pitchFamily="34" charset="0"/>
              </a:rPr>
              <a:t>MISIÓN</a:t>
            </a:r>
          </a:p>
        </p:txBody>
      </p:sp>
      <p:sp>
        <p:nvSpPr>
          <p:cNvPr id="5" name="CuadroTexto 4">
            <a:extLst>
              <a:ext uri="{FF2B5EF4-FFF2-40B4-BE49-F238E27FC236}">
                <a16:creationId xmlns:a16="http://schemas.microsoft.com/office/drawing/2014/main" id="{7899D551-08B5-589E-FC66-60D160F5EAD7}"/>
              </a:ext>
            </a:extLst>
          </p:cNvPr>
          <p:cNvSpPr txBox="1"/>
          <p:nvPr/>
        </p:nvSpPr>
        <p:spPr>
          <a:xfrm>
            <a:off x="1632668" y="3962956"/>
            <a:ext cx="8926663" cy="1077218"/>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Ser una institución en la que prevalece el interés superior de las niñas, niños y adolescentes cuando sus derechos humanos son vulnerados o restringidos, dictando medidas de protección a su favor, con el propósito de restituirles en el pleno goce de sus derechos.</a:t>
            </a:r>
          </a:p>
          <a:p>
            <a:pPr algn="just"/>
            <a:endParaRPr lang="es-MX" sz="16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7D9BA485-E7D6-4F17-C1AB-DD0167C34CDE}"/>
              </a:ext>
            </a:extLst>
          </p:cNvPr>
          <p:cNvSpPr txBox="1"/>
          <p:nvPr/>
        </p:nvSpPr>
        <p:spPr>
          <a:xfrm>
            <a:off x="3931834" y="3322155"/>
            <a:ext cx="4328332" cy="461665"/>
          </a:xfrm>
          <a:prstGeom prst="rect">
            <a:avLst/>
          </a:prstGeom>
          <a:noFill/>
        </p:spPr>
        <p:txBody>
          <a:bodyPr wrap="square" rtlCol="0">
            <a:spAutoFit/>
          </a:bodyPr>
          <a:lstStyle/>
          <a:p>
            <a:pPr algn="ctr"/>
            <a:r>
              <a:rPr lang="es-MX" sz="2400" b="1" dirty="0">
                <a:solidFill>
                  <a:srgbClr val="562C80"/>
                </a:solidFill>
                <a:latin typeface="Arial Black" panose="020B0604020202020204" pitchFamily="34" charset="0"/>
                <a:cs typeface="Arial Black" panose="020B0604020202020204" pitchFamily="34" charset="0"/>
              </a:rPr>
              <a:t>VISIÓN</a:t>
            </a:r>
          </a:p>
        </p:txBody>
      </p:sp>
    </p:spTree>
    <p:extLst>
      <p:ext uri="{BB962C8B-B14F-4D97-AF65-F5344CB8AC3E}">
        <p14:creationId xmlns:p14="http://schemas.microsoft.com/office/powerpoint/2010/main" val="84377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6C44B90F-187D-FFC3-5A84-779815FBE370}"/>
              </a:ext>
            </a:extLst>
          </p:cNvPr>
          <p:cNvSpPr txBox="1"/>
          <p:nvPr/>
        </p:nvSpPr>
        <p:spPr>
          <a:xfrm>
            <a:off x="5981234" y="2149256"/>
            <a:ext cx="4410798" cy="2435101"/>
          </a:xfrm>
          <a:prstGeom prst="rect">
            <a:avLst/>
          </a:prstGeom>
          <a:noFill/>
        </p:spPr>
        <p:txBody>
          <a:bodyPr wrap="square" rtlCol="0">
            <a:spAutoFit/>
          </a:bodyPr>
          <a:lstStyle/>
          <a:p>
            <a:pPr marL="8467" marR="3387" algn="just">
              <a:lnSpc>
                <a:spcPct val="116199"/>
              </a:lnSpc>
              <a:spcBef>
                <a:spcPts val="67"/>
              </a:spcBef>
            </a:pPr>
            <a:r>
              <a:rPr lang="es-MX" sz="1600" dirty="0">
                <a:solidFill>
                  <a:srgbClr val="292E3A"/>
                </a:solidFill>
                <a:latin typeface="Microsoft Sans Serif"/>
                <a:cs typeface="Microsoft Sans Serif"/>
              </a:rPr>
              <a:t>Es</a:t>
            </a:r>
            <a:r>
              <a:rPr lang="es-MX" sz="1600" spc="183"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la</a:t>
            </a:r>
            <a:r>
              <a:rPr lang="es-MX" sz="1600" spc="190"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institución</a:t>
            </a:r>
            <a:r>
              <a:rPr lang="es-MX" sz="1600" spc="190"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encargada</a:t>
            </a:r>
            <a:r>
              <a:rPr lang="es-MX" sz="1600" spc="190"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de</a:t>
            </a:r>
            <a:r>
              <a:rPr lang="es-MX" sz="1600" spc="190"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procurar</a:t>
            </a:r>
            <a:r>
              <a:rPr lang="es-MX" sz="1600" spc="190"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la</a:t>
            </a:r>
            <a:r>
              <a:rPr lang="es-MX" sz="1600" spc="190" dirty="0">
                <a:solidFill>
                  <a:srgbClr val="292E3A"/>
                </a:solidFill>
                <a:latin typeface="Microsoft Sans Serif"/>
                <a:cs typeface="Microsoft Sans Serif"/>
              </a:rPr>
              <a:t> </a:t>
            </a:r>
            <a:r>
              <a:rPr lang="es-MX" sz="1600" spc="-7" dirty="0">
                <a:solidFill>
                  <a:srgbClr val="292E3A"/>
                </a:solidFill>
                <a:latin typeface="Microsoft Sans Serif"/>
                <a:cs typeface="Microsoft Sans Serif"/>
              </a:rPr>
              <a:t>protección </a:t>
            </a:r>
            <a:r>
              <a:rPr lang="es-MX" sz="1600" dirty="0">
                <a:solidFill>
                  <a:srgbClr val="292E3A"/>
                </a:solidFill>
                <a:latin typeface="Microsoft Sans Serif"/>
                <a:cs typeface="Microsoft Sans Serif"/>
              </a:rPr>
              <a:t>integral,</a:t>
            </a:r>
            <a:r>
              <a:rPr lang="es-MX" sz="1600" spc="-17"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así</a:t>
            </a:r>
            <a:r>
              <a:rPr lang="es-MX" sz="1600" spc="-13"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como</a:t>
            </a:r>
            <a:r>
              <a:rPr lang="es-MX" sz="1600" spc="-13"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ejercer</a:t>
            </a:r>
            <a:r>
              <a:rPr lang="es-MX" sz="1600" spc="-13"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la</a:t>
            </a:r>
            <a:r>
              <a:rPr lang="es-MX" sz="1600" spc="-13"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representación</a:t>
            </a:r>
            <a:r>
              <a:rPr lang="es-MX" sz="1600" spc="-13"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suplente</a:t>
            </a:r>
            <a:r>
              <a:rPr lang="es-MX" sz="1600" spc="-13" dirty="0">
                <a:solidFill>
                  <a:srgbClr val="292E3A"/>
                </a:solidFill>
                <a:latin typeface="Microsoft Sans Serif"/>
                <a:cs typeface="Microsoft Sans Serif"/>
              </a:rPr>
              <a:t> </a:t>
            </a:r>
            <a:r>
              <a:rPr lang="es-MX" sz="1600" spc="-33" dirty="0">
                <a:solidFill>
                  <a:srgbClr val="292E3A"/>
                </a:solidFill>
                <a:latin typeface="Microsoft Sans Serif"/>
                <a:cs typeface="Microsoft Sans Serif"/>
              </a:rPr>
              <a:t>o </a:t>
            </a:r>
            <a:r>
              <a:rPr lang="es-MX" sz="1600" spc="-7" dirty="0">
                <a:solidFill>
                  <a:srgbClr val="292E3A"/>
                </a:solidFill>
                <a:latin typeface="Microsoft Sans Serif"/>
                <a:cs typeface="Microsoft Sans Serif"/>
              </a:rPr>
              <a:t>coadyuvante </a:t>
            </a:r>
            <a:r>
              <a:rPr lang="es-MX" sz="1600" spc="-17" dirty="0">
                <a:solidFill>
                  <a:srgbClr val="292E3A"/>
                </a:solidFill>
                <a:latin typeface="Microsoft Sans Serif"/>
                <a:cs typeface="Microsoft Sans Serif"/>
              </a:rPr>
              <a:t>de </a:t>
            </a:r>
            <a:r>
              <a:rPr lang="es-MX" sz="1600" spc="-7" dirty="0">
                <a:solidFill>
                  <a:srgbClr val="292E3A"/>
                </a:solidFill>
                <a:latin typeface="Microsoft Sans Serif"/>
                <a:cs typeface="Microsoft Sans Serif"/>
              </a:rPr>
              <a:t>niñas, niños </a:t>
            </a:r>
            <a:r>
              <a:rPr lang="es-MX" sz="1600" spc="-33" dirty="0">
                <a:solidFill>
                  <a:srgbClr val="292E3A"/>
                </a:solidFill>
                <a:latin typeface="Microsoft Sans Serif"/>
                <a:cs typeface="Microsoft Sans Serif"/>
              </a:rPr>
              <a:t>y </a:t>
            </a:r>
            <a:r>
              <a:rPr lang="es-MX" sz="1600" spc="-7" dirty="0">
                <a:solidFill>
                  <a:srgbClr val="292E3A"/>
                </a:solidFill>
                <a:latin typeface="Microsoft Sans Serif"/>
                <a:cs typeface="Microsoft Sans Serif"/>
              </a:rPr>
              <a:t>adolescentes involucrados </a:t>
            </a:r>
            <a:r>
              <a:rPr lang="es-MX" sz="1600" spc="-17" dirty="0">
                <a:solidFill>
                  <a:srgbClr val="292E3A"/>
                </a:solidFill>
                <a:latin typeface="Microsoft Sans Serif"/>
                <a:cs typeface="Microsoft Sans Serif"/>
              </a:rPr>
              <a:t>en </a:t>
            </a:r>
            <a:r>
              <a:rPr lang="es-MX" sz="1600" spc="-7" dirty="0">
                <a:solidFill>
                  <a:srgbClr val="292E3A"/>
                </a:solidFill>
                <a:latin typeface="Microsoft Sans Serif"/>
                <a:cs typeface="Microsoft Sans Serif"/>
              </a:rPr>
              <a:t>jurisdiccionales, auxiliando </a:t>
            </a:r>
            <a:r>
              <a:rPr lang="es-MX" sz="1600" spc="-17" dirty="0">
                <a:solidFill>
                  <a:srgbClr val="292E3A"/>
                </a:solidFill>
                <a:latin typeface="Microsoft Sans Serif"/>
                <a:cs typeface="Microsoft Sans Serif"/>
              </a:rPr>
              <a:t>en el </a:t>
            </a:r>
            <a:r>
              <a:rPr lang="es-MX" sz="1600" spc="-7" dirty="0">
                <a:solidFill>
                  <a:srgbClr val="292E3A"/>
                </a:solidFill>
                <a:latin typeface="Microsoft Sans Serif"/>
                <a:cs typeface="Microsoft Sans Serif"/>
              </a:rPr>
              <a:t>ejercicio </a:t>
            </a:r>
            <a:r>
              <a:rPr lang="es-MX" sz="1600" dirty="0">
                <a:solidFill>
                  <a:srgbClr val="292E3A"/>
                </a:solidFill>
                <a:latin typeface="Microsoft Sans Serif"/>
                <a:cs typeface="Microsoft Sans Serif"/>
              </a:rPr>
              <a:t>especializado</a:t>
            </a:r>
            <a:r>
              <a:rPr lang="es-MX" sz="1600" spc="347"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del</a:t>
            </a:r>
            <a:r>
              <a:rPr lang="es-MX" sz="1600" spc="357"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enfoque</a:t>
            </a:r>
            <a:r>
              <a:rPr lang="es-MX" sz="1600" spc="353"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de</a:t>
            </a:r>
            <a:r>
              <a:rPr lang="es-MX" sz="1600" spc="357"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derechos</a:t>
            </a:r>
            <a:r>
              <a:rPr lang="es-MX" sz="1600" spc="353"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humanos,</a:t>
            </a:r>
            <a:r>
              <a:rPr lang="es-MX" sz="1600" spc="357" dirty="0">
                <a:solidFill>
                  <a:srgbClr val="292E3A"/>
                </a:solidFill>
                <a:latin typeface="Microsoft Sans Serif"/>
                <a:cs typeface="Microsoft Sans Serif"/>
              </a:rPr>
              <a:t> </a:t>
            </a:r>
            <a:r>
              <a:rPr lang="es-MX" sz="1600" spc="-33" dirty="0">
                <a:solidFill>
                  <a:srgbClr val="292E3A"/>
                </a:solidFill>
                <a:latin typeface="Microsoft Sans Serif"/>
                <a:cs typeface="Microsoft Sans Serif"/>
              </a:rPr>
              <a:t>a </a:t>
            </a:r>
            <a:r>
              <a:rPr lang="es-MX" sz="1600" dirty="0">
                <a:solidFill>
                  <a:srgbClr val="292E3A"/>
                </a:solidFill>
                <a:latin typeface="Microsoft Sans Serif"/>
                <a:cs typeface="Microsoft Sans Serif"/>
              </a:rPr>
              <a:t>fin</a:t>
            </a:r>
            <a:r>
              <a:rPr lang="es-MX" sz="1600" spc="63"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de</a:t>
            </a:r>
            <a:r>
              <a:rPr lang="es-MX" sz="1600" spc="67"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salvaguardar</a:t>
            </a:r>
            <a:r>
              <a:rPr lang="es-MX" sz="1600" spc="63"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el</a:t>
            </a:r>
            <a:r>
              <a:rPr lang="es-MX" sz="1600" spc="63"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interés</a:t>
            </a:r>
            <a:r>
              <a:rPr lang="es-MX" sz="1600" spc="67"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superior</a:t>
            </a:r>
            <a:r>
              <a:rPr lang="es-MX" sz="1600" spc="63"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de</a:t>
            </a:r>
            <a:r>
              <a:rPr lang="es-MX" sz="1600" spc="63"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la</a:t>
            </a:r>
            <a:r>
              <a:rPr lang="es-MX" sz="1600" spc="67"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niñez</a:t>
            </a:r>
            <a:r>
              <a:rPr lang="es-MX" sz="1600" spc="63" dirty="0">
                <a:solidFill>
                  <a:srgbClr val="292E3A"/>
                </a:solidFill>
                <a:latin typeface="Microsoft Sans Serif"/>
                <a:cs typeface="Microsoft Sans Serif"/>
              </a:rPr>
              <a:t> </a:t>
            </a:r>
            <a:r>
              <a:rPr lang="es-MX" sz="1600" dirty="0">
                <a:solidFill>
                  <a:srgbClr val="292E3A"/>
                </a:solidFill>
                <a:latin typeface="Microsoft Sans Serif"/>
                <a:cs typeface="Microsoft Sans Serif"/>
              </a:rPr>
              <a:t>y</a:t>
            </a:r>
            <a:r>
              <a:rPr lang="es-MX" sz="1600" spc="63" dirty="0">
                <a:solidFill>
                  <a:srgbClr val="292E3A"/>
                </a:solidFill>
                <a:latin typeface="Microsoft Sans Serif"/>
                <a:cs typeface="Microsoft Sans Serif"/>
              </a:rPr>
              <a:t> </a:t>
            </a:r>
            <a:r>
              <a:rPr lang="es-MX" sz="1600" spc="-17" dirty="0">
                <a:solidFill>
                  <a:srgbClr val="292E3A"/>
                </a:solidFill>
                <a:latin typeface="Microsoft Sans Serif"/>
                <a:cs typeface="Microsoft Sans Serif"/>
              </a:rPr>
              <a:t>la </a:t>
            </a:r>
            <a:r>
              <a:rPr lang="es-MX" sz="1600" spc="-7" dirty="0">
                <a:solidFill>
                  <a:srgbClr val="292E3A"/>
                </a:solidFill>
                <a:latin typeface="Microsoft Sans Serif"/>
                <a:cs typeface="Microsoft Sans Serif"/>
              </a:rPr>
              <a:t>adolescencia.</a:t>
            </a:r>
            <a:endParaRPr lang="es-MX" sz="1600" dirty="0">
              <a:latin typeface="Microsoft Sans Serif"/>
              <a:cs typeface="Microsoft Sans Serif"/>
            </a:endParaRPr>
          </a:p>
        </p:txBody>
      </p:sp>
      <p:pic>
        <p:nvPicPr>
          <p:cNvPr id="20" name="Imagen 19"/>
          <p:cNvPicPr>
            <a:picLocks noChangeAspect="1"/>
          </p:cNvPicPr>
          <p:nvPr/>
        </p:nvPicPr>
        <p:blipFill rotWithShape="1">
          <a:blip r:embed="rId3"/>
          <a:srcRect l="18386" t="2404" r="22825" b="-723"/>
          <a:stretch/>
        </p:blipFill>
        <p:spPr>
          <a:xfrm>
            <a:off x="1158481" y="1238865"/>
            <a:ext cx="4272454" cy="4180890"/>
          </a:xfrm>
          <a:prstGeom prst="ellipse">
            <a:avLst/>
          </a:prstGeom>
          <a:ln w="76200">
            <a:solidFill>
              <a:srgbClr val="DCB885"/>
            </a:solidFill>
          </a:ln>
        </p:spPr>
      </p:pic>
    </p:spTree>
    <p:extLst>
      <p:ext uri="{BB962C8B-B14F-4D97-AF65-F5344CB8AC3E}">
        <p14:creationId xmlns:p14="http://schemas.microsoft.com/office/powerpoint/2010/main" val="196869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200EED9-0FEA-A74C-7236-7750ACCA5043}"/>
              </a:ext>
            </a:extLst>
          </p:cNvPr>
          <p:cNvSpPr txBox="1"/>
          <p:nvPr/>
        </p:nvSpPr>
        <p:spPr>
          <a:xfrm>
            <a:off x="3623866" y="1219689"/>
            <a:ext cx="5145465" cy="430887"/>
          </a:xfrm>
          <a:prstGeom prst="rect">
            <a:avLst/>
          </a:prstGeom>
          <a:noFill/>
        </p:spPr>
        <p:txBody>
          <a:bodyPr wrap="square" rtlCol="0">
            <a:spAutoFit/>
          </a:bodyPr>
          <a:lstStyle/>
          <a:p>
            <a:pPr algn="ctr"/>
            <a:r>
              <a:rPr lang="es-MX" sz="2200" b="1" dirty="0">
                <a:solidFill>
                  <a:srgbClr val="562C80"/>
                </a:solidFill>
                <a:latin typeface="Arial Black" panose="020B0604020202020204" pitchFamily="34" charset="0"/>
                <a:ea typeface="Calibri" panose="020F0502020204030204" pitchFamily="34" charset="0"/>
                <a:cs typeface="Arial Black" panose="020B0604020202020204" pitchFamily="34" charset="0"/>
              </a:rPr>
              <a:t>¿QUÉ SE HACE?</a:t>
            </a:r>
          </a:p>
        </p:txBody>
      </p:sp>
      <p:sp>
        <p:nvSpPr>
          <p:cNvPr id="11" name="CuadroTexto 10">
            <a:extLst>
              <a:ext uri="{FF2B5EF4-FFF2-40B4-BE49-F238E27FC236}">
                <a16:creationId xmlns:a16="http://schemas.microsoft.com/office/drawing/2014/main" id="{60D5C130-6B6C-8274-6B73-B101A96AE397}"/>
              </a:ext>
            </a:extLst>
          </p:cNvPr>
          <p:cNvSpPr txBox="1"/>
          <p:nvPr/>
        </p:nvSpPr>
        <p:spPr>
          <a:xfrm>
            <a:off x="3222857" y="1843692"/>
            <a:ext cx="5947484" cy="4154984"/>
          </a:xfrm>
          <a:prstGeom prst="rect">
            <a:avLst/>
          </a:prstGeom>
          <a:noFill/>
        </p:spPr>
        <p:txBody>
          <a:bodyPr wrap="square" rtlCol="0">
            <a:spAutoFit/>
          </a:bodyPr>
          <a:lstStyle/>
          <a:p>
            <a:pPr marL="8467">
              <a:spcBef>
                <a:spcPts val="337"/>
              </a:spcBef>
              <a:buClr>
                <a:srgbClr val="FFFFFF"/>
              </a:buClr>
              <a:tabLst>
                <a:tab pos="643499" algn="l"/>
              </a:tabLst>
            </a:pPr>
            <a:r>
              <a:rPr lang="es-MX" sz="2000" b="1" spc="117" dirty="0">
                <a:solidFill>
                  <a:srgbClr val="552C80"/>
                </a:solidFill>
                <a:latin typeface="Arial Black" panose="020B0A04020102020204" pitchFamily="34" charset="0"/>
                <a:cs typeface="Arial" panose="020B0604020202020204" pitchFamily="34" charset="0"/>
              </a:rPr>
              <a:t>PROCURAR</a:t>
            </a:r>
            <a:r>
              <a:rPr lang="es-MX" sz="2000" b="1" spc="297" dirty="0">
                <a:solidFill>
                  <a:srgbClr val="552C80"/>
                </a:solidFill>
                <a:latin typeface="Arial Black" panose="020B0A04020102020204" pitchFamily="34" charset="0"/>
                <a:cs typeface="Arial" panose="020B0604020202020204" pitchFamily="34" charset="0"/>
              </a:rPr>
              <a:t> </a:t>
            </a:r>
            <a:r>
              <a:rPr lang="es-MX" sz="2000" b="1" spc="60" dirty="0">
                <a:solidFill>
                  <a:srgbClr val="552C80"/>
                </a:solidFill>
                <a:latin typeface="Arial Black" panose="020B0A04020102020204" pitchFamily="34" charset="0"/>
                <a:cs typeface="Arial" panose="020B0604020202020204" pitchFamily="34" charset="0"/>
              </a:rPr>
              <a:t>LA</a:t>
            </a:r>
            <a:r>
              <a:rPr lang="es-MX" sz="2000" b="1" spc="297" dirty="0">
                <a:solidFill>
                  <a:srgbClr val="552C80"/>
                </a:solidFill>
                <a:latin typeface="Arial Black" panose="020B0A04020102020204" pitchFamily="34" charset="0"/>
                <a:cs typeface="Arial" panose="020B0604020202020204" pitchFamily="34" charset="0"/>
              </a:rPr>
              <a:t> </a:t>
            </a:r>
            <a:r>
              <a:rPr lang="es-MX" sz="2000" b="1" spc="123" dirty="0">
                <a:solidFill>
                  <a:srgbClr val="552C80"/>
                </a:solidFill>
                <a:latin typeface="Arial Black" panose="020B0A04020102020204" pitchFamily="34" charset="0"/>
                <a:cs typeface="Arial" panose="020B0604020202020204" pitchFamily="34" charset="0"/>
              </a:rPr>
              <a:t>ATENCIÓN</a:t>
            </a:r>
            <a:r>
              <a:rPr lang="es-MX" sz="2000" b="1" spc="297" dirty="0">
                <a:solidFill>
                  <a:srgbClr val="552C80"/>
                </a:solidFill>
                <a:latin typeface="Arial Black" panose="020B0A04020102020204" pitchFamily="34" charset="0"/>
                <a:cs typeface="Arial" panose="020B0604020202020204" pitchFamily="34" charset="0"/>
              </a:rPr>
              <a:t> </a:t>
            </a:r>
            <a:r>
              <a:rPr lang="es-MX" sz="2000" b="1" spc="73" dirty="0">
                <a:solidFill>
                  <a:srgbClr val="552C80"/>
                </a:solidFill>
                <a:latin typeface="Arial Black" panose="020B0A04020102020204" pitchFamily="34" charset="0"/>
                <a:cs typeface="Arial" panose="020B0604020202020204" pitchFamily="34" charset="0"/>
              </a:rPr>
              <a:t>INTEGRAL</a:t>
            </a:r>
            <a:endParaRPr lang="es-MX" sz="2000" dirty="0">
              <a:solidFill>
                <a:srgbClr val="552C80"/>
              </a:solidFill>
              <a:latin typeface="Arial Black" panose="020B0A04020102020204" pitchFamily="34" charset="0"/>
              <a:cs typeface="Arial" panose="020B0604020202020204" pitchFamily="34" charset="0"/>
            </a:endParaRPr>
          </a:p>
          <a:p>
            <a:pPr marL="8467">
              <a:spcBef>
                <a:spcPts val="337"/>
              </a:spcBef>
              <a:buClr>
                <a:srgbClr val="FFFFFF"/>
              </a:buClr>
              <a:tabLst>
                <a:tab pos="643499" algn="l"/>
              </a:tabLst>
            </a:pPr>
            <a:r>
              <a:rPr lang="es-MX" sz="1400" dirty="0">
                <a:latin typeface="Arial" panose="020B0604020202020204" pitchFamily="34" charset="0"/>
                <a:cs typeface="Arial" panose="020B0604020202020204" pitchFamily="34" charset="0"/>
              </a:rPr>
              <a:t>de</a:t>
            </a:r>
            <a:r>
              <a:rPr lang="es-MX" sz="1400" spc="210" dirty="0">
                <a:latin typeface="Arial" panose="020B0604020202020204" pitchFamily="34" charset="0"/>
                <a:cs typeface="Arial" panose="020B0604020202020204" pitchFamily="34" charset="0"/>
              </a:rPr>
              <a:t> </a:t>
            </a:r>
            <a:r>
              <a:rPr lang="es-MX" sz="1400" spc="83" dirty="0">
                <a:latin typeface="Arial" panose="020B0604020202020204" pitchFamily="34" charset="0"/>
                <a:cs typeface="Arial" panose="020B0604020202020204" pitchFamily="34" charset="0"/>
              </a:rPr>
              <a:t>Niñas,</a:t>
            </a:r>
            <a:r>
              <a:rPr lang="es-MX" sz="1400" spc="213" dirty="0">
                <a:latin typeface="Arial" panose="020B0604020202020204" pitchFamily="34" charset="0"/>
                <a:cs typeface="Arial" panose="020B0604020202020204" pitchFamily="34" charset="0"/>
              </a:rPr>
              <a:t> </a:t>
            </a:r>
            <a:r>
              <a:rPr lang="es-MX" sz="1400" spc="113" dirty="0">
                <a:latin typeface="Arial" panose="020B0604020202020204" pitchFamily="34" charset="0"/>
                <a:cs typeface="Arial" panose="020B0604020202020204" pitchFamily="34" charset="0"/>
              </a:rPr>
              <a:t>Niños</a:t>
            </a:r>
            <a:r>
              <a:rPr lang="es-MX" sz="1400" spc="213" dirty="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y</a:t>
            </a:r>
            <a:r>
              <a:rPr lang="es-MX" sz="1400" spc="210" dirty="0">
                <a:latin typeface="Arial" panose="020B0604020202020204" pitchFamily="34" charset="0"/>
                <a:cs typeface="Arial" panose="020B0604020202020204" pitchFamily="34" charset="0"/>
              </a:rPr>
              <a:t> </a:t>
            </a:r>
            <a:r>
              <a:rPr lang="es-MX" sz="1400" spc="93" dirty="0">
                <a:latin typeface="Arial" panose="020B0604020202020204" pitchFamily="34" charset="0"/>
                <a:cs typeface="Arial" panose="020B0604020202020204" pitchFamily="34" charset="0"/>
              </a:rPr>
              <a:t>Adolescentes</a:t>
            </a:r>
            <a:r>
              <a:rPr lang="es-MX" sz="1400" spc="213" dirty="0">
                <a:latin typeface="Arial" panose="020B0604020202020204" pitchFamily="34" charset="0"/>
                <a:cs typeface="Arial" panose="020B0604020202020204" pitchFamily="34" charset="0"/>
              </a:rPr>
              <a:t> </a:t>
            </a:r>
            <a:r>
              <a:rPr lang="es-MX" sz="1400" spc="67" dirty="0">
                <a:latin typeface="Arial" panose="020B0604020202020204" pitchFamily="34" charset="0"/>
                <a:cs typeface="Arial" panose="020B0604020202020204" pitchFamily="34" charset="0"/>
              </a:rPr>
              <a:t>mediante</a:t>
            </a:r>
            <a:r>
              <a:rPr lang="es-MX" sz="1400" spc="213" dirty="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el</a:t>
            </a:r>
            <a:r>
              <a:rPr lang="es-MX" sz="1400" spc="213" dirty="0">
                <a:latin typeface="Arial" panose="020B0604020202020204" pitchFamily="34" charset="0"/>
                <a:cs typeface="Arial" panose="020B0604020202020204" pitchFamily="34" charset="0"/>
              </a:rPr>
              <a:t> </a:t>
            </a:r>
            <a:r>
              <a:rPr lang="es-MX" sz="1400" spc="93" dirty="0">
                <a:latin typeface="Arial" panose="020B0604020202020204" pitchFamily="34" charset="0"/>
                <a:cs typeface="Arial" panose="020B0604020202020204" pitchFamily="34" charset="0"/>
              </a:rPr>
              <a:t>adecuado </a:t>
            </a:r>
            <a:r>
              <a:rPr lang="es-MX" sz="1400" spc="80" dirty="0">
                <a:latin typeface="Arial" panose="020B0604020202020204" pitchFamily="34" charset="0"/>
                <a:cs typeface="Arial" panose="020B0604020202020204" pitchFamily="34" charset="0"/>
              </a:rPr>
              <a:t>diagnóstico,</a:t>
            </a:r>
            <a:r>
              <a:rPr lang="es-MX" sz="1400" spc="223" dirty="0">
                <a:latin typeface="Arial" panose="020B0604020202020204" pitchFamily="34" charset="0"/>
                <a:cs typeface="Arial" panose="020B0604020202020204" pitchFamily="34" charset="0"/>
              </a:rPr>
              <a:t> </a:t>
            </a:r>
            <a:r>
              <a:rPr lang="es-MX" sz="1400" spc="87" dirty="0">
                <a:latin typeface="Arial" panose="020B0604020202020204" pitchFamily="34" charset="0"/>
                <a:cs typeface="Arial" panose="020B0604020202020204" pitchFamily="34" charset="0"/>
              </a:rPr>
              <a:t>planeación</a:t>
            </a:r>
            <a:r>
              <a:rPr lang="es-MX" sz="1400" spc="223" dirty="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y</a:t>
            </a:r>
            <a:r>
              <a:rPr lang="es-MX" sz="1400" spc="223" dirty="0">
                <a:latin typeface="Arial" panose="020B0604020202020204" pitchFamily="34" charset="0"/>
                <a:cs typeface="Arial" panose="020B0604020202020204" pitchFamily="34" charset="0"/>
              </a:rPr>
              <a:t> </a:t>
            </a:r>
            <a:r>
              <a:rPr lang="es-MX" sz="1400" spc="70" dirty="0">
                <a:latin typeface="Arial" panose="020B0604020202020204" pitchFamily="34" charset="0"/>
                <a:cs typeface="Arial" panose="020B0604020202020204" pitchFamily="34" charset="0"/>
              </a:rPr>
              <a:t>ejecución</a:t>
            </a:r>
            <a:r>
              <a:rPr lang="es-MX" sz="1400" spc="223" dirty="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de</a:t>
            </a:r>
            <a:r>
              <a:rPr lang="es-MX" sz="1400" spc="223" dirty="0">
                <a:latin typeface="Arial" panose="020B0604020202020204" pitchFamily="34" charset="0"/>
                <a:cs typeface="Arial" panose="020B0604020202020204" pitchFamily="34" charset="0"/>
              </a:rPr>
              <a:t> </a:t>
            </a:r>
            <a:r>
              <a:rPr lang="es-MX" sz="1400" spc="47" dirty="0">
                <a:latin typeface="Arial" panose="020B0604020202020204" pitchFamily="34" charset="0"/>
                <a:cs typeface="Arial" panose="020B0604020202020204" pitchFamily="34" charset="0"/>
              </a:rPr>
              <a:t>las</a:t>
            </a:r>
            <a:r>
              <a:rPr lang="es-MX" sz="1400" spc="227" dirty="0">
                <a:latin typeface="Arial" panose="020B0604020202020204" pitchFamily="34" charset="0"/>
                <a:cs typeface="Arial" panose="020B0604020202020204" pitchFamily="34" charset="0"/>
              </a:rPr>
              <a:t> </a:t>
            </a:r>
            <a:r>
              <a:rPr lang="es-MX" sz="1400" spc="90" dirty="0">
                <a:latin typeface="Arial" panose="020B0604020202020204" pitchFamily="34" charset="0"/>
                <a:cs typeface="Arial" panose="020B0604020202020204" pitchFamily="34" charset="0"/>
              </a:rPr>
              <a:t>acciones</a:t>
            </a:r>
            <a:r>
              <a:rPr lang="es-MX" sz="1400" dirty="0">
                <a:latin typeface="Arial" panose="020B0604020202020204" pitchFamily="34" charset="0"/>
                <a:cs typeface="Arial" panose="020B0604020202020204" pitchFamily="34" charset="0"/>
              </a:rPr>
              <a:t> </a:t>
            </a:r>
            <a:r>
              <a:rPr lang="es-MX" sz="1400" spc="73" dirty="0">
                <a:latin typeface="Arial" panose="020B0604020202020204" pitchFamily="34" charset="0"/>
                <a:cs typeface="Arial" panose="020B0604020202020204" pitchFamily="34" charset="0"/>
              </a:rPr>
              <a:t>tendientes</a:t>
            </a:r>
            <a:r>
              <a:rPr lang="es-MX" sz="1400" spc="213" dirty="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a</a:t>
            </a:r>
            <a:r>
              <a:rPr lang="es-MX" sz="1400" spc="217" dirty="0">
                <a:latin typeface="Arial" panose="020B0604020202020204" pitchFamily="34" charset="0"/>
                <a:cs typeface="Arial" panose="020B0604020202020204" pitchFamily="34" charset="0"/>
              </a:rPr>
              <a:t> </a:t>
            </a:r>
            <a:r>
              <a:rPr lang="es-MX" sz="1400" spc="60" dirty="0">
                <a:latin typeface="Arial" panose="020B0604020202020204" pitchFamily="34" charset="0"/>
                <a:cs typeface="Arial" panose="020B0604020202020204" pitchFamily="34" charset="0"/>
              </a:rPr>
              <a:t>proteger</a:t>
            </a:r>
            <a:r>
              <a:rPr lang="es-MX" sz="1400" spc="217" dirty="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y</a:t>
            </a:r>
            <a:r>
              <a:rPr lang="es-MX" sz="1400" spc="213" dirty="0">
                <a:latin typeface="Arial" panose="020B0604020202020204" pitchFamily="34" charset="0"/>
                <a:cs typeface="Arial" panose="020B0604020202020204" pitchFamily="34" charset="0"/>
              </a:rPr>
              <a:t> </a:t>
            </a:r>
            <a:r>
              <a:rPr lang="es-MX" sz="1400" spc="50" dirty="0">
                <a:latin typeface="Arial" panose="020B0604020202020204" pitchFamily="34" charset="0"/>
                <a:cs typeface="Arial" panose="020B0604020202020204" pitchFamily="34" charset="0"/>
              </a:rPr>
              <a:t>restituir</a:t>
            </a:r>
            <a:r>
              <a:rPr lang="es-MX" sz="1400" spc="217" dirty="0">
                <a:latin typeface="Arial" panose="020B0604020202020204" pitchFamily="34" charset="0"/>
                <a:cs typeface="Arial" panose="020B0604020202020204" pitchFamily="34" charset="0"/>
              </a:rPr>
              <a:t> </a:t>
            </a:r>
            <a:r>
              <a:rPr lang="es-MX" sz="1400" spc="70" dirty="0">
                <a:latin typeface="Arial" panose="020B0604020202020204" pitchFamily="34" charset="0"/>
                <a:cs typeface="Arial" panose="020B0604020202020204" pitchFamily="34" charset="0"/>
              </a:rPr>
              <a:t>íntegramente</a:t>
            </a:r>
            <a:r>
              <a:rPr lang="es-MX" sz="1400" spc="217" dirty="0">
                <a:latin typeface="Arial" panose="020B0604020202020204" pitchFamily="34" charset="0"/>
                <a:cs typeface="Arial" panose="020B0604020202020204" pitchFamily="34" charset="0"/>
              </a:rPr>
              <a:t> </a:t>
            </a:r>
            <a:r>
              <a:rPr lang="es-MX" sz="1400" spc="73" dirty="0">
                <a:latin typeface="Arial" panose="020B0604020202020204" pitchFamily="34" charset="0"/>
                <a:cs typeface="Arial" panose="020B0604020202020204" pitchFamily="34" charset="0"/>
              </a:rPr>
              <a:t>sus </a:t>
            </a:r>
            <a:r>
              <a:rPr lang="es-MX" sz="1400" spc="83" dirty="0">
                <a:latin typeface="Arial" panose="020B0604020202020204" pitchFamily="34" charset="0"/>
                <a:cs typeface="Arial" panose="020B0604020202020204" pitchFamily="34" charset="0"/>
              </a:rPr>
              <a:t>derechos</a:t>
            </a:r>
            <a:r>
              <a:rPr lang="es-MX" sz="1400" spc="220" dirty="0">
                <a:latin typeface="Arial" panose="020B0604020202020204" pitchFamily="34" charset="0"/>
                <a:cs typeface="Arial" panose="020B0604020202020204" pitchFamily="34" charset="0"/>
              </a:rPr>
              <a:t> </a:t>
            </a:r>
            <a:r>
              <a:rPr lang="es-MX" sz="1400" spc="100" dirty="0">
                <a:latin typeface="Arial" panose="020B0604020202020204" pitchFamily="34" charset="0"/>
                <a:cs typeface="Arial" panose="020B0604020202020204" pitchFamily="34" charset="0"/>
              </a:rPr>
              <a:t>cuando</a:t>
            </a:r>
            <a:r>
              <a:rPr lang="es-MX" sz="1400" spc="220" dirty="0">
                <a:latin typeface="Arial" panose="020B0604020202020204" pitchFamily="34" charset="0"/>
                <a:cs typeface="Arial" panose="020B0604020202020204" pitchFamily="34" charset="0"/>
              </a:rPr>
              <a:t> </a:t>
            </a:r>
            <a:r>
              <a:rPr lang="es-MX" sz="1400" spc="80" dirty="0">
                <a:latin typeface="Arial" panose="020B0604020202020204" pitchFamily="34" charset="0"/>
                <a:cs typeface="Arial" panose="020B0604020202020204" pitchFamily="34" charset="0"/>
              </a:rPr>
              <a:t>éstos</a:t>
            </a:r>
            <a:r>
              <a:rPr lang="es-MX" sz="1400" spc="220" dirty="0">
                <a:latin typeface="Arial" panose="020B0604020202020204" pitchFamily="34" charset="0"/>
                <a:cs typeface="Arial" panose="020B0604020202020204" pitchFamily="34" charset="0"/>
              </a:rPr>
              <a:t> </a:t>
            </a:r>
            <a:r>
              <a:rPr lang="es-MX" sz="1400" spc="97" dirty="0">
                <a:latin typeface="Arial" panose="020B0604020202020204" pitchFamily="34" charset="0"/>
                <a:cs typeface="Arial" panose="020B0604020202020204" pitchFamily="34" charset="0"/>
              </a:rPr>
              <a:t>hayan</a:t>
            </a:r>
            <a:r>
              <a:rPr lang="es-MX" sz="1400" spc="220" dirty="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s</a:t>
            </a:r>
            <a:r>
              <a:rPr lang="es-MX" sz="1400" spc="-303" dirty="0">
                <a:latin typeface="Arial" panose="020B0604020202020204" pitchFamily="34" charset="0"/>
                <a:cs typeface="Arial" panose="020B0604020202020204" pitchFamily="34" charset="0"/>
              </a:rPr>
              <a:t> </a:t>
            </a:r>
            <a:r>
              <a:rPr lang="es-MX" sz="1400" spc="40" dirty="0">
                <a:latin typeface="Arial" panose="020B0604020202020204" pitchFamily="34" charset="0"/>
                <a:cs typeface="Arial" panose="020B0604020202020204" pitchFamily="34" charset="0"/>
              </a:rPr>
              <a:t>ido</a:t>
            </a:r>
            <a:r>
              <a:rPr lang="es-MX" sz="1400" spc="220" dirty="0">
                <a:latin typeface="Arial" panose="020B0604020202020204" pitchFamily="34" charset="0"/>
                <a:cs typeface="Arial" panose="020B0604020202020204" pitchFamily="34" charset="0"/>
              </a:rPr>
              <a:t> </a:t>
            </a:r>
            <a:r>
              <a:rPr lang="es-MX" sz="1400" spc="67" dirty="0">
                <a:latin typeface="Arial" panose="020B0604020202020204" pitchFamily="34" charset="0"/>
                <a:cs typeface="Arial" panose="020B0604020202020204" pitchFamily="34" charset="0"/>
              </a:rPr>
              <a:t>vulnerados.</a:t>
            </a:r>
          </a:p>
          <a:p>
            <a:pPr marL="8467">
              <a:spcBef>
                <a:spcPts val="337"/>
              </a:spcBef>
              <a:buClr>
                <a:srgbClr val="FFFFFF"/>
              </a:buClr>
              <a:tabLst>
                <a:tab pos="643499" algn="l"/>
              </a:tabLst>
            </a:pPr>
            <a:endParaRPr lang="es-MX" sz="1400" spc="67" dirty="0">
              <a:latin typeface="Arial" panose="020B0604020202020204" pitchFamily="34" charset="0"/>
              <a:cs typeface="Arial" panose="020B0604020202020204" pitchFamily="34" charset="0"/>
            </a:endParaRPr>
          </a:p>
          <a:p>
            <a:pPr marL="8467">
              <a:buClr>
                <a:srgbClr val="FFFFFF"/>
              </a:buClr>
              <a:tabLst>
                <a:tab pos="643499" algn="l"/>
              </a:tabLst>
            </a:pPr>
            <a:endParaRPr lang="es-MX" sz="1400" dirty="0">
              <a:latin typeface="Arial Black" panose="020B0A04020102020204" pitchFamily="34" charset="0"/>
              <a:cs typeface="Arial" panose="020B0604020202020204" pitchFamily="34" charset="0"/>
            </a:endParaRPr>
          </a:p>
          <a:p>
            <a:pPr marL="8467">
              <a:buClr>
                <a:srgbClr val="FFFFFF"/>
              </a:buClr>
              <a:tabLst>
                <a:tab pos="643499" algn="l"/>
              </a:tabLst>
            </a:pPr>
            <a:r>
              <a:rPr lang="es-MX" sz="2000" b="1" spc="110" dirty="0">
                <a:solidFill>
                  <a:srgbClr val="552C80"/>
                </a:solidFill>
                <a:latin typeface="Arial Black" panose="020B0A04020102020204" pitchFamily="34" charset="0"/>
                <a:cs typeface="Arial" panose="020B0604020202020204" pitchFamily="34" charset="0"/>
              </a:rPr>
              <a:t>COORDINAR</a:t>
            </a:r>
            <a:endParaRPr lang="es-MX" sz="2000" dirty="0">
              <a:solidFill>
                <a:srgbClr val="552C80"/>
              </a:solidFill>
              <a:latin typeface="Arial Black" panose="020B0A04020102020204" pitchFamily="34" charset="0"/>
              <a:cs typeface="Arial" panose="020B0604020202020204" pitchFamily="34" charset="0"/>
            </a:endParaRPr>
          </a:p>
          <a:p>
            <a:pPr marL="8467">
              <a:buClr>
                <a:srgbClr val="FFFFFF"/>
              </a:buClr>
              <a:tabLst>
                <a:tab pos="643499" algn="l"/>
              </a:tabLst>
            </a:pPr>
            <a:r>
              <a:rPr lang="es-MX" sz="1400" spc="50" dirty="0">
                <a:latin typeface="Arial" panose="020B0604020202020204" pitchFamily="34" charset="0"/>
                <a:cs typeface="Arial" panose="020B0604020202020204" pitchFamily="34" charset="0"/>
              </a:rPr>
              <a:t>las</a:t>
            </a:r>
            <a:r>
              <a:rPr lang="es-MX" sz="1400" spc="277" dirty="0">
                <a:latin typeface="Arial" panose="020B0604020202020204" pitchFamily="34" charset="0"/>
                <a:cs typeface="Arial" panose="020B0604020202020204" pitchFamily="34" charset="0"/>
              </a:rPr>
              <a:t> </a:t>
            </a:r>
            <a:r>
              <a:rPr lang="es-MX" sz="1400" spc="120" dirty="0">
                <a:latin typeface="Arial" panose="020B0604020202020204" pitchFamily="34" charset="0"/>
                <a:cs typeface="Arial" panose="020B0604020202020204" pitchFamily="34" charset="0"/>
              </a:rPr>
              <a:t>acciones</a:t>
            </a:r>
            <a:r>
              <a:rPr lang="es-MX" sz="1400" spc="277" dirty="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de</a:t>
            </a:r>
            <a:r>
              <a:rPr lang="es-MX" sz="1400" spc="280" dirty="0">
                <a:latin typeface="Arial" panose="020B0604020202020204" pitchFamily="34" charset="0"/>
                <a:cs typeface="Arial" panose="020B0604020202020204" pitchFamily="34" charset="0"/>
              </a:rPr>
              <a:t> </a:t>
            </a:r>
            <a:r>
              <a:rPr lang="es-MX" sz="1400" spc="103" dirty="0">
                <a:latin typeface="Arial" panose="020B0604020202020204" pitchFamily="34" charset="0"/>
                <a:cs typeface="Arial" panose="020B0604020202020204" pitchFamily="34" charset="0"/>
              </a:rPr>
              <a:t>asesoría</a:t>
            </a:r>
            <a:r>
              <a:rPr lang="es-MX" sz="1400" spc="277" dirty="0">
                <a:latin typeface="Arial" panose="020B0604020202020204" pitchFamily="34" charset="0"/>
                <a:cs typeface="Arial" panose="020B0604020202020204" pitchFamily="34" charset="0"/>
              </a:rPr>
              <a:t> </a:t>
            </a:r>
            <a:r>
              <a:rPr lang="es-MX" sz="1400" spc="57" dirty="0">
                <a:latin typeface="Arial" panose="020B0604020202020204" pitchFamily="34" charset="0"/>
                <a:cs typeface="Arial" panose="020B0604020202020204" pitchFamily="34" charset="0"/>
              </a:rPr>
              <a:t>jurídica</a:t>
            </a:r>
            <a:r>
              <a:rPr lang="es-MX" sz="1400" spc="280" dirty="0">
                <a:latin typeface="Arial" panose="020B0604020202020204" pitchFamily="34" charset="0"/>
                <a:cs typeface="Arial" panose="020B0604020202020204" pitchFamily="34" charset="0"/>
              </a:rPr>
              <a:t> </a:t>
            </a:r>
            <a:r>
              <a:rPr lang="es-MX" sz="1400" spc="-33" dirty="0">
                <a:latin typeface="Arial" panose="020B0604020202020204" pitchFamily="34" charset="0"/>
                <a:cs typeface="Arial" panose="020B0604020202020204" pitchFamily="34" charset="0"/>
              </a:rPr>
              <a:t>y </a:t>
            </a:r>
            <a:r>
              <a:rPr lang="es-MX" sz="1400" spc="100" dirty="0">
                <a:latin typeface="Arial" panose="020B0604020202020204" pitchFamily="34" charset="0"/>
                <a:cs typeface="Arial" panose="020B0604020202020204" pitchFamily="34" charset="0"/>
              </a:rPr>
              <a:t>representación</a:t>
            </a:r>
            <a:r>
              <a:rPr lang="es-MX" sz="1400" spc="283" dirty="0">
                <a:latin typeface="Arial" panose="020B0604020202020204" pitchFamily="34" charset="0"/>
                <a:cs typeface="Arial" panose="020B0604020202020204" pitchFamily="34" charset="0"/>
              </a:rPr>
              <a:t> </a:t>
            </a:r>
            <a:r>
              <a:rPr lang="es-MX" sz="1400" spc="43" dirty="0">
                <a:latin typeface="Arial" panose="020B0604020202020204" pitchFamily="34" charset="0"/>
                <a:cs typeface="Arial" panose="020B0604020202020204" pitchFamily="34" charset="0"/>
              </a:rPr>
              <a:t>legal</a:t>
            </a:r>
            <a:r>
              <a:rPr lang="es-MX" sz="1400" spc="283" dirty="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en</a:t>
            </a:r>
            <a:r>
              <a:rPr lang="es-MX" sz="1400" spc="283" dirty="0">
                <a:latin typeface="Arial" panose="020B0604020202020204" pitchFamily="34" charset="0"/>
                <a:cs typeface="Arial" panose="020B0604020202020204" pitchFamily="34" charset="0"/>
              </a:rPr>
              <a:t> </a:t>
            </a:r>
            <a:r>
              <a:rPr lang="es-MX" sz="1400" spc="100" dirty="0">
                <a:latin typeface="Arial" panose="020B0604020202020204" pitchFamily="34" charset="0"/>
                <a:cs typeface="Arial" panose="020B0604020202020204" pitchFamily="34" charset="0"/>
              </a:rPr>
              <a:t>suplencia</a:t>
            </a:r>
            <a:r>
              <a:rPr lang="es-MX" sz="1400" spc="283" dirty="0">
                <a:latin typeface="Arial" panose="020B0604020202020204" pitchFamily="34" charset="0"/>
                <a:cs typeface="Arial" panose="020B0604020202020204" pitchFamily="34" charset="0"/>
              </a:rPr>
              <a:t> </a:t>
            </a:r>
            <a:r>
              <a:rPr lang="es-MX" sz="1400" spc="-33" dirty="0">
                <a:latin typeface="Arial" panose="020B0604020202020204" pitchFamily="34" charset="0"/>
                <a:cs typeface="Arial" panose="020B0604020202020204" pitchFamily="34" charset="0"/>
              </a:rPr>
              <a:t>y </a:t>
            </a:r>
            <a:r>
              <a:rPr lang="es-MX" sz="1400" spc="130" dirty="0" err="1">
                <a:latin typeface="Arial" panose="020B0604020202020204" pitchFamily="34" charset="0"/>
                <a:cs typeface="Arial" panose="020B0604020202020204" pitchFamily="34" charset="0"/>
              </a:rPr>
              <a:t>coadyuvancia</a:t>
            </a:r>
            <a:endParaRPr lang="es-MX" sz="1400" dirty="0">
              <a:latin typeface="Arial" panose="020B0604020202020204" pitchFamily="34" charset="0"/>
              <a:cs typeface="Arial" panose="020B0604020202020204" pitchFamily="34" charset="0"/>
            </a:endParaRPr>
          </a:p>
          <a:p>
            <a:pPr marL="8467">
              <a:buClr>
                <a:srgbClr val="FFFFFF"/>
              </a:buClr>
              <a:tabLst>
                <a:tab pos="643499" algn="l"/>
              </a:tabLst>
            </a:pPr>
            <a:endParaRPr lang="es-MX" sz="1400" dirty="0">
              <a:latin typeface="Arial" panose="020B0604020202020204" pitchFamily="34" charset="0"/>
              <a:cs typeface="Arial" panose="020B0604020202020204" pitchFamily="34" charset="0"/>
            </a:endParaRPr>
          </a:p>
          <a:p>
            <a:pPr marL="8467">
              <a:spcBef>
                <a:spcPts val="3"/>
              </a:spcBef>
              <a:buClr>
                <a:srgbClr val="FFFFFF"/>
              </a:buClr>
              <a:tabLst>
                <a:tab pos="643499" algn="l"/>
              </a:tabLst>
            </a:pPr>
            <a:endParaRPr lang="es-MX" sz="2000" b="1" dirty="0">
              <a:solidFill>
                <a:srgbClr val="DCB886"/>
              </a:solidFill>
              <a:latin typeface="Arial Black" panose="020B0A04020102020204" pitchFamily="34" charset="0"/>
              <a:cs typeface="Arial" panose="020B0604020202020204" pitchFamily="34" charset="0"/>
            </a:endParaRPr>
          </a:p>
          <a:p>
            <a:pPr marL="8467">
              <a:spcBef>
                <a:spcPts val="3"/>
              </a:spcBef>
              <a:buClr>
                <a:srgbClr val="FFFFFF"/>
              </a:buClr>
              <a:tabLst>
                <a:tab pos="643499" algn="l"/>
              </a:tabLst>
            </a:pPr>
            <a:r>
              <a:rPr lang="es-MX" sz="2000" b="1" dirty="0">
                <a:solidFill>
                  <a:srgbClr val="552C80"/>
                </a:solidFill>
                <a:latin typeface="Arial Black" panose="020B0A04020102020204" pitchFamily="34" charset="0"/>
                <a:cs typeface="Arial" panose="020B0604020202020204" pitchFamily="34" charset="0"/>
              </a:rPr>
              <a:t>DIRIGIR</a:t>
            </a:r>
            <a:r>
              <a:rPr lang="es-MX" sz="2000" b="1" spc="140" dirty="0">
                <a:solidFill>
                  <a:srgbClr val="552C80"/>
                </a:solidFill>
                <a:latin typeface="Arial Black" panose="020B0A04020102020204" pitchFamily="34" charset="0"/>
                <a:cs typeface="Arial" panose="020B0604020202020204" pitchFamily="34" charset="0"/>
              </a:rPr>
              <a:t> </a:t>
            </a:r>
            <a:r>
              <a:rPr lang="es-MX" sz="2000" b="1" dirty="0">
                <a:solidFill>
                  <a:srgbClr val="552C80"/>
                </a:solidFill>
                <a:latin typeface="Arial Black" panose="020B0A04020102020204" pitchFamily="34" charset="0"/>
                <a:cs typeface="Arial" panose="020B0604020202020204" pitchFamily="34" charset="0"/>
              </a:rPr>
              <a:t>Y</a:t>
            </a:r>
            <a:r>
              <a:rPr lang="es-MX" sz="2000" b="1" spc="140" dirty="0">
                <a:solidFill>
                  <a:srgbClr val="552C80"/>
                </a:solidFill>
                <a:latin typeface="Arial Black" panose="020B0A04020102020204" pitchFamily="34" charset="0"/>
                <a:cs typeface="Arial" panose="020B0604020202020204" pitchFamily="34" charset="0"/>
              </a:rPr>
              <a:t> </a:t>
            </a:r>
            <a:r>
              <a:rPr lang="es-MX" sz="2000" b="1" spc="63" dirty="0">
                <a:solidFill>
                  <a:srgbClr val="552C80"/>
                </a:solidFill>
                <a:latin typeface="Arial Black" panose="020B0A04020102020204" pitchFamily="34" charset="0"/>
                <a:cs typeface="Arial" panose="020B0604020202020204" pitchFamily="34" charset="0"/>
              </a:rPr>
              <a:t>SUPERVISAR</a:t>
            </a:r>
            <a:endParaRPr lang="es-MX" sz="2000" dirty="0">
              <a:solidFill>
                <a:srgbClr val="552C80"/>
              </a:solidFill>
              <a:latin typeface="Arial Black" panose="020B0A04020102020204" pitchFamily="34" charset="0"/>
              <a:cs typeface="Arial" panose="020B0604020202020204" pitchFamily="34" charset="0"/>
            </a:endParaRPr>
          </a:p>
          <a:p>
            <a:pPr marL="8467">
              <a:spcBef>
                <a:spcPts val="3"/>
              </a:spcBef>
              <a:buClr>
                <a:srgbClr val="FFFFFF"/>
              </a:buClr>
              <a:tabLst>
                <a:tab pos="643499" algn="l"/>
              </a:tabLst>
            </a:pPr>
            <a:r>
              <a:rPr lang="es-MX" sz="1400" dirty="0">
                <a:latin typeface="Arial" panose="020B0604020202020204" pitchFamily="34" charset="0"/>
                <a:cs typeface="Arial" panose="020B0604020202020204" pitchFamily="34" charset="0"/>
              </a:rPr>
              <a:t>la</a:t>
            </a:r>
            <a:r>
              <a:rPr lang="es-MX" sz="1400" spc="253" dirty="0">
                <a:latin typeface="Arial" panose="020B0604020202020204" pitchFamily="34" charset="0"/>
                <a:cs typeface="Arial" panose="020B0604020202020204" pitchFamily="34" charset="0"/>
              </a:rPr>
              <a:t> </a:t>
            </a:r>
            <a:r>
              <a:rPr lang="es-MX" sz="1400" spc="117" dirty="0">
                <a:latin typeface="Arial" panose="020B0604020202020204" pitchFamily="34" charset="0"/>
                <a:cs typeface="Arial" panose="020B0604020202020204" pitchFamily="34" charset="0"/>
              </a:rPr>
              <a:t>adecuada</a:t>
            </a:r>
            <a:r>
              <a:rPr lang="es-MX" sz="1400" spc="257" dirty="0">
                <a:latin typeface="Arial" panose="020B0604020202020204" pitchFamily="34" charset="0"/>
                <a:cs typeface="Arial" panose="020B0604020202020204" pitchFamily="34" charset="0"/>
              </a:rPr>
              <a:t> </a:t>
            </a:r>
            <a:r>
              <a:rPr lang="es-MX" sz="1400" spc="97" dirty="0">
                <a:latin typeface="Arial" panose="020B0604020202020204" pitchFamily="34" charset="0"/>
                <a:cs typeface="Arial" panose="020B0604020202020204" pitchFamily="34" charset="0"/>
              </a:rPr>
              <a:t>elaboración</a:t>
            </a:r>
            <a:r>
              <a:rPr lang="es-MX" sz="1400" spc="257" dirty="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en</a:t>
            </a:r>
            <a:r>
              <a:rPr lang="es-MX" sz="1400" spc="257" dirty="0">
                <a:latin typeface="Arial" panose="020B0604020202020204" pitchFamily="34" charset="0"/>
                <a:cs typeface="Arial" panose="020B0604020202020204" pitchFamily="34" charset="0"/>
              </a:rPr>
              <a:t> </a:t>
            </a:r>
            <a:r>
              <a:rPr lang="es-MX" sz="1400" spc="-130" dirty="0">
                <a:latin typeface="Arial" panose="020B0604020202020204" pitchFamily="34" charset="0"/>
                <a:cs typeface="Arial" panose="020B0604020202020204" pitchFamily="34" charset="0"/>
              </a:rPr>
              <a:t>t</a:t>
            </a:r>
            <a:r>
              <a:rPr lang="es-MX" sz="1400" spc="67" dirty="0">
                <a:latin typeface="Arial" panose="020B0604020202020204" pitchFamily="34" charset="0"/>
                <a:cs typeface="Arial" panose="020B0604020202020204" pitchFamily="34" charset="0"/>
              </a:rPr>
              <a:t>iempo</a:t>
            </a:r>
            <a:r>
              <a:rPr lang="es-MX" sz="1400" spc="253" dirty="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y</a:t>
            </a:r>
            <a:r>
              <a:rPr lang="es-MX" sz="1400" spc="257" dirty="0">
                <a:latin typeface="Arial" panose="020B0604020202020204" pitchFamily="34" charset="0"/>
                <a:cs typeface="Arial" panose="020B0604020202020204" pitchFamily="34" charset="0"/>
              </a:rPr>
              <a:t> </a:t>
            </a:r>
            <a:r>
              <a:rPr lang="es-MX" sz="1400" spc="57" dirty="0">
                <a:latin typeface="Arial" panose="020B0604020202020204" pitchFamily="34" charset="0"/>
                <a:cs typeface="Arial" panose="020B0604020202020204" pitchFamily="34" charset="0"/>
              </a:rPr>
              <a:t>forma</a:t>
            </a:r>
            <a:r>
              <a:rPr lang="es-MX" sz="1400" dirty="0">
                <a:latin typeface="Arial" panose="020B0604020202020204" pitchFamily="34" charset="0"/>
                <a:cs typeface="Arial" panose="020B0604020202020204" pitchFamily="34" charset="0"/>
              </a:rPr>
              <a:t> de</a:t>
            </a:r>
            <a:r>
              <a:rPr lang="es-MX" sz="1400" spc="253" dirty="0">
                <a:latin typeface="Arial" panose="020B0604020202020204" pitchFamily="34" charset="0"/>
                <a:cs typeface="Arial" panose="020B0604020202020204" pitchFamily="34" charset="0"/>
              </a:rPr>
              <a:t> </a:t>
            </a:r>
            <a:r>
              <a:rPr lang="es-MX" sz="1400" spc="50" dirty="0">
                <a:latin typeface="Arial" panose="020B0604020202020204" pitchFamily="34" charset="0"/>
                <a:cs typeface="Arial" panose="020B0604020202020204" pitchFamily="34" charset="0"/>
              </a:rPr>
              <a:t>los</a:t>
            </a:r>
            <a:r>
              <a:rPr lang="es-MX" sz="1400" spc="263" dirty="0">
                <a:latin typeface="Arial" panose="020B0604020202020204" pitchFamily="34" charset="0"/>
                <a:cs typeface="Arial" panose="020B0604020202020204" pitchFamily="34" charset="0"/>
              </a:rPr>
              <a:t> </a:t>
            </a:r>
            <a:r>
              <a:rPr lang="es-MX" sz="1400" spc="117" dirty="0">
                <a:latin typeface="Arial" panose="020B0604020202020204" pitchFamily="34" charset="0"/>
                <a:cs typeface="Arial" panose="020B0604020202020204" pitchFamily="34" charset="0"/>
              </a:rPr>
              <a:t>diagnósticos</a:t>
            </a:r>
            <a:r>
              <a:rPr lang="es-MX" sz="1400" spc="263" dirty="0">
                <a:latin typeface="Arial" panose="020B0604020202020204" pitchFamily="34" charset="0"/>
                <a:cs typeface="Arial" panose="020B0604020202020204" pitchFamily="34" charset="0"/>
              </a:rPr>
              <a:t> </a:t>
            </a:r>
            <a:r>
              <a:rPr lang="es-MX" sz="1400" spc="40" dirty="0">
                <a:latin typeface="Arial" panose="020B0604020202020204" pitchFamily="34" charset="0"/>
                <a:cs typeface="Arial" panose="020B0604020202020204" pitchFamily="34" charset="0"/>
              </a:rPr>
              <a:t>que</a:t>
            </a:r>
            <a:r>
              <a:rPr lang="es-MX" sz="1400" spc="263" dirty="0">
                <a:latin typeface="Arial" panose="020B0604020202020204" pitchFamily="34" charset="0"/>
                <a:cs typeface="Arial" panose="020B0604020202020204" pitchFamily="34" charset="0"/>
              </a:rPr>
              <a:t> </a:t>
            </a:r>
            <a:r>
              <a:rPr lang="es-MX" sz="1400" spc="33" dirty="0">
                <a:latin typeface="Arial" panose="020B0604020202020204" pitchFamily="34" charset="0"/>
                <a:cs typeface="Arial" panose="020B0604020202020204" pitchFamily="34" charset="0"/>
              </a:rPr>
              <a:t>se</a:t>
            </a:r>
            <a:r>
              <a:rPr lang="es-MX" sz="1400" spc="263" dirty="0">
                <a:latin typeface="Arial" panose="020B0604020202020204" pitchFamily="34" charset="0"/>
                <a:cs typeface="Arial" panose="020B0604020202020204" pitchFamily="34" charset="0"/>
              </a:rPr>
              <a:t> </a:t>
            </a:r>
            <a:r>
              <a:rPr lang="es-MX" sz="1400" spc="70" dirty="0">
                <a:latin typeface="Arial" panose="020B0604020202020204" pitchFamily="34" charset="0"/>
                <a:cs typeface="Arial" panose="020B0604020202020204" pitchFamily="34" charset="0"/>
              </a:rPr>
              <a:t>requieran</a:t>
            </a:r>
            <a:r>
              <a:rPr lang="es-MX" sz="1400" spc="263" dirty="0">
                <a:latin typeface="Arial" panose="020B0604020202020204" pitchFamily="34" charset="0"/>
                <a:cs typeface="Arial" panose="020B0604020202020204" pitchFamily="34" charset="0"/>
              </a:rPr>
              <a:t> </a:t>
            </a:r>
            <a:r>
              <a:rPr lang="es-MX" sz="1400" spc="80" dirty="0">
                <a:latin typeface="Arial" panose="020B0604020202020204" pitchFamily="34" charset="0"/>
                <a:cs typeface="Arial" panose="020B0604020202020204" pitchFamily="34" charset="0"/>
              </a:rPr>
              <a:t>sobre</a:t>
            </a:r>
            <a:r>
              <a:rPr lang="es-MX" sz="1400" spc="263" dirty="0">
                <a:latin typeface="Arial" panose="020B0604020202020204" pitchFamily="34" charset="0"/>
                <a:cs typeface="Arial" panose="020B0604020202020204" pitchFamily="34" charset="0"/>
              </a:rPr>
              <a:t> </a:t>
            </a:r>
            <a:r>
              <a:rPr lang="es-MX" sz="1400" spc="-17" dirty="0">
                <a:latin typeface="Arial" panose="020B0604020202020204" pitchFamily="34" charset="0"/>
                <a:cs typeface="Arial" panose="020B0604020202020204" pitchFamily="34" charset="0"/>
              </a:rPr>
              <a:t>la </a:t>
            </a:r>
            <a:r>
              <a:rPr lang="es-MX" sz="1400" spc="-13" dirty="0">
                <a:latin typeface="Arial" panose="020B0604020202020204" pitchFamily="34" charset="0"/>
                <a:cs typeface="Arial" panose="020B0604020202020204" pitchFamily="34" charset="0"/>
              </a:rPr>
              <a:t>situación</a:t>
            </a:r>
            <a:r>
              <a:rPr lang="es-MX" sz="1400" spc="270" dirty="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de</a:t>
            </a:r>
            <a:r>
              <a:rPr lang="es-MX" sz="1400" spc="267" dirty="0">
                <a:latin typeface="Arial" panose="020B0604020202020204" pitchFamily="34" charset="0"/>
                <a:cs typeface="Arial" panose="020B0604020202020204" pitchFamily="34" charset="0"/>
              </a:rPr>
              <a:t> </a:t>
            </a:r>
            <a:r>
              <a:rPr lang="es-MX" sz="1400" spc="97" dirty="0">
                <a:latin typeface="Arial" panose="020B0604020202020204" pitchFamily="34" charset="0"/>
                <a:cs typeface="Arial" panose="020B0604020202020204" pitchFamily="34" charset="0"/>
              </a:rPr>
              <a:t>vulneración</a:t>
            </a:r>
            <a:r>
              <a:rPr lang="es-MX" sz="1400" spc="270" dirty="0">
                <a:latin typeface="Arial" panose="020B0604020202020204" pitchFamily="34" charset="0"/>
                <a:cs typeface="Arial" panose="020B0604020202020204" pitchFamily="34" charset="0"/>
              </a:rPr>
              <a:t> </a:t>
            </a:r>
            <a:r>
              <a:rPr lang="es-MX" sz="1400" dirty="0">
                <a:latin typeface="Arial" panose="020B0604020202020204" pitchFamily="34" charset="0"/>
                <a:cs typeface="Arial" panose="020B0604020202020204" pitchFamily="34" charset="0"/>
              </a:rPr>
              <a:t>de</a:t>
            </a:r>
            <a:r>
              <a:rPr lang="es-MX" sz="1400" spc="270" dirty="0">
                <a:latin typeface="Arial" panose="020B0604020202020204" pitchFamily="34" charset="0"/>
                <a:cs typeface="Arial" panose="020B0604020202020204" pitchFamily="34" charset="0"/>
              </a:rPr>
              <a:t> </a:t>
            </a:r>
            <a:r>
              <a:rPr lang="es-MX" sz="1400" spc="50" dirty="0">
                <a:latin typeface="Arial" panose="020B0604020202020204" pitchFamily="34" charset="0"/>
                <a:cs typeface="Arial" panose="020B0604020202020204" pitchFamily="34" charset="0"/>
              </a:rPr>
              <a:t>los</a:t>
            </a:r>
            <a:r>
              <a:rPr lang="es-MX" sz="1400" spc="267" dirty="0">
                <a:latin typeface="Arial" panose="020B0604020202020204" pitchFamily="34" charset="0"/>
                <a:cs typeface="Arial" panose="020B0604020202020204" pitchFamily="34" charset="0"/>
              </a:rPr>
              <a:t> </a:t>
            </a:r>
            <a:r>
              <a:rPr lang="es-MX" sz="1400" spc="97" dirty="0">
                <a:latin typeface="Arial" panose="020B0604020202020204" pitchFamily="34" charset="0"/>
                <a:cs typeface="Arial" panose="020B0604020202020204" pitchFamily="34" charset="0"/>
              </a:rPr>
              <a:t>derechos</a:t>
            </a:r>
            <a:r>
              <a:rPr lang="es-MX" sz="1400" spc="270" dirty="0">
                <a:latin typeface="Arial" panose="020B0604020202020204" pitchFamily="34" charset="0"/>
                <a:cs typeface="Arial" panose="020B0604020202020204" pitchFamily="34" charset="0"/>
              </a:rPr>
              <a:t> </a:t>
            </a:r>
            <a:r>
              <a:rPr lang="es-MX" sz="1400" spc="-17" dirty="0">
                <a:latin typeface="Arial" panose="020B0604020202020204" pitchFamily="34" charset="0"/>
                <a:cs typeface="Arial" panose="020B0604020202020204" pitchFamily="34" charset="0"/>
              </a:rPr>
              <a:t>de </a:t>
            </a:r>
            <a:r>
              <a:rPr lang="es-MX" sz="1400" spc="203" dirty="0">
                <a:latin typeface="Arial" panose="020B0604020202020204" pitchFamily="34" charset="0"/>
                <a:cs typeface="Arial" panose="020B0604020202020204" pitchFamily="34" charset="0"/>
              </a:rPr>
              <a:t>NNA</a:t>
            </a:r>
            <a:endParaRPr lang="es-MX" sz="1400" dirty="0">
              <a:latin typeface="Arial" panose="020B0604020202020204" pitchFamily="34" charset="0"/>
              <a:cs typeface="Arial" panose="020B0604020202020204" pitchFamily="34" charset="0"/>
            </a:endParaRPr>
          </a:p>
          <a:p>
            <a:endParaRPr lang="es-MX" sz="1100" dirty="0">
              <a:latin typeface="Arial" panose="020B0604020202020204" pitchFamily="34" charset="0"/>
              <a:cs typeface="Arial" panose="020B0604020202020204" pitchFamily="34" charset="0"/>
            </a:endParaRPr>
          </a:p>
        </p:txBody>
      </p:sp>
      <p:sp>
        <p:nvSpPr>
          <p:cNvPr id="2" name="Triángulo isósceles 1"/>
          <p:cNvSpPr/>
          <p:nvPr/>
        </p:nvSpPr>
        <p:spPr>
          <a:xfrm rot="5400000">
            <a:off x="2394874" y="1964462"/>
            <a:ext cx="828136" cy="672860"/>
          </a:xfrm>
          <a:prstGeom prst="triangle">
            <a:avLst/>
          </a:prstGeom>
          <a:solidFill>
            <a:srgbClr val="562C7F"/>
          </a:solidFill>
        </p:spPr>
        <p:style>
          <a:lnRef idx="2">
            <a:schemeClr val="dk1"/>
          </a:lnRef>
          <a:fillRef idx="1">
            <a:schemeClr val="lt1"/>
          </a:fillRef>
          <a:effectRef idx="0">
            <a:schemeClr val="dk1"/>
          </a:effectRef>
          <a:fontRef idx="minor">
            <a:schemeClr val="dk1"/>
          </a:fontRef>
        </p:style>
        <p:txBody>
          <a:bodyPr rtlCol="0" anchor="ctr"/>
          <a:lstStyle/>
          <a:p>
            <a:pPr algn="ctr"/>
            <a:endParaRPr lang="es-MX" dirty="0"/>
          </a:p>
        </p:txBody>
      </p:sp>
      <p:sp>
        <p:nvSpPr>
          <p:cNvPr id="21" name="Triángulo isósceles 20"/>
          <p:cNvSpPr/>
          <p:nvPr/>
        </p:nvSpPr>
        <p:spPr>
          <a:xfrm rot="5400000">
            <a:off x="2360369" y="3445330"/>
            <a:ext cx="828136" cy="672860"/>
          </a:xfrm>
          <a:prstGeom prst="triangle">
            <a:avLst/>
          </a:prstGeom>
          <a:solidFill>
            <a:srgbClr val="562C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Triángulo isósceles 21"/>
          <p:cNvSpPr/>
          <p:nvPr/>
        </p:nvSpPr>
        <p:spPr>
          <a:xfrm rot="5400000">
            <a:off x="2360369" y="4926198"/>
            <a:ext cx="828136" cy="672860"/>
          </a:xfrm>
          <a:prstGeom prst="triangle">
            <a:avLst/>
          </a:prstGeom>
          <a:solidFill>
            <a:srgbClr val="562C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a:extLst>
              <a:ext uri="{FF2B5EF4-FFF2-40B4-BE49-F238E27FC236}">
                <a16:creationId xmlns:a16="http://schemas.microsoft.com/office/drawing/2014/main" id="{3200EED9-0FEA-A74C-7236-7750ACCA5043}"/>
              </a:ext>
            </a:extLst>
          </p:cNvPr>
          <p:cNvSpPr txBox="1"/>
          <p:nvPr/>
        </p:nvSpPr>
        <p:spPr>
          <a:xfrm>
            <a:off x="2472512" y="2085448"/>
            <a:ext cx="425495" cy="430887"/>
          </a:xfrm>
          <a:prstGeom prst="rect">
            <a:avLst/>
          </a:prstGeom>
          <a:noFill/>
        </p:spPr>
        <p:txBody>
          <a:bodyPr wrap="square" rtlCol="0">
            <a:spAutoFit/>
          </a:bodyPr>
          <a:lstStyle/>
          <a:p>
            <a:pPr algn="ctr"/>
            <a:r>
              <a:rPr lang="es-MX" sz="2200" b="1" dirty="0">
                <a:solidFill>
                  <a:schemeClr val="bg1"/>
                </a:solidFill>
                <a:latin typeface="Arial Black" panose="020B0604020202020204" pitchFamily="34" charset="0"/>
                <a:ea typeface="Calibri" panose="020F0502020204030204" pitchFamily="34" charset="0"/>
                <a:cs typeface="Arial Black" panose="020B0604020202020204" pitchFamily="34" charset="0"/>
              </a:rPr>
              <a:t>1</a:t>
            </a:r>
          </a:p>
        </p:txBody>
      </p:sp>
      <p:sp>
        <p:nvSpPr>
          <p:cNvPr id="24" name="CuadroTexto 23">
            <a:extLst>
              <a:ext uri="{FF2B5EF4-FFF2-40B4-BE49-F238E27FC236}">
                <a16:creationId xmlns:a16="http://schemas.microsoft.com/office/drawing/2014/main" id="{3200EED9-0FEA-A74C-7236-7750ACCA5043}"/>
              </a:ext>
            </a:extLst>
          </p:cNvPr>
          <p:cNvSpPr txBox="1"/>
          <p:nvPr/>
        </p:nvSpPr>
        <p:spPr>
          <a:xfrm>
            <a:off x="2472512" y="3566316"/>
            <a:ext cx="425495" cy="430887"/>
          </a:xfrm>
          <a:prstGeom prst="rect">
            <a:avLst/>
          </a:prstGeom>
          <a:noFill/>
        </p:spPr>
        <p:txBody>
          <a:bodyPr wrap="square" rtlCol="0">
            <a:spAutoFit/>
          </a:bodyPr>
          <a:lstStyle/>
          <a:p>
            <a:pPr algn="ctr"/>
            <a:r>
              <a:rPr lang="es-MX" sz="2200" b="1" dirty="0">
                <a:solidFill>
                  <a:schemeClr val="bg1"/>
                </a:solidFill>
                <a:latin typeface="Arial Black" panose="020B0604020202020204" pitchFamily="34" charset="0"/>
                <a:ea typeface="Calibri" panose="020F0502020204030204" pitchFamily="34" charset="0"/>
                <a:cs typeface="Arial Black" panose="020B0604020202020204" pitchFamily="34" charset="0"/>
              </a:rPr>
              <a:t>2</a:t>
            </a:r>
          </a:p>
        </p:txBody>
      </p:sp>
      <p:sp>
        <p:nvSpPr>
          <p:cNvPr id="25" name="CuadroTexto 24">
            <a:extLst>
              <a:ext uri="{FF2B5EF4-FFF2-40B4-BE49-F238E27FC236}">
                <a16:creationId xmlns:a16="http://schemas.microsoft.com/office/drawing/2014/main" id="{3200EED9-0FEA-A74C-7236-7750ACCA5043}"/>
              </a:ext>
            </a:extLst>
          </p:cNvPr>
          <p:cNvSpPr txBox="1"/>
          <p:nvPr/>
        </p:nvSpPr>
        <p:spPr>
          <a:xfrm>
            <a:off x="2472512" y="5068675"/>
            <a:ext cx="425495" cy="430887"/>
          </a:xfrm>
          <a:prstGeom prst="rect">
            <a:avLst/>
          </a:prstGeom>
          <a:noFill/>
        </p:spPr>
        <p:txBody>
          <a:bodyPr wrap="square" rtlCol="0">
            <a:spAutoFit/>
          </a:bodyPr>
          <a:lstStyle/>
          <a:p>
            <a:pPr algn="ctr"/>
            <a:r>
              <a:rPr lang="es-MX" sz="2200" b="1" dirty="0">
                <a:solidFill>
                  <a:schemeClr val="bg1"/>
                </a:solidFill>
                <a:latin typeface="Arial Black" panose="020B0604020202020204" pitchFamily="34" charset="0"/>
                <a:ea typeface="Calibri" panose="020F0502020204030204" pitchFamily="34" charset="0"/>
                <a:cs typeface="Arial Black" panose="020B0604020202020204" pitchFamily="34" charset="0"/>
              </a:rPr>
              <a:t>3</a:t>
            </a:r>
          </a:p>
        </p:txBody>
      </p:sp>
    </p:spTree>
    <p:extLst>
      <p:ext uri="{BB962C8B-B14F-4D97-AF65-F5344CB8AC3E}">
        <p14:creationId xmlns:p14="http://schemas.microsoft.com/office/powerpoint/2010/main" val="418557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F139BCC-8D52-81D7-18D4-7F8BB338227B}"/>
              </a:ext>
            </a:extLst>
          </p:cNvPr>
          <p:cNvPicPr>
            <a:picLocks noChangeAspect="1"/>
          </p:cNvPicPr>
          <p:nvPr/>
        </p:nvPicPr>
        <p:blipFill rotWithShape="1">
          <a:blip r:embed="rId3">
            <a:extLst>
              <a:ext uri="{28A0092B-C50C-407E-A947-70E740481C1C}">
                <a14:useLocalDpi xmlns:a14="http://schemas.microsoft.com/office/drawing/2010/main" val="0"/>
              </a:ext>
            </a:extLst>
          </a:blip>
          <a:srcRect l="71617"/>
          <a:stretch/>
        </p:blipFill>
        <p:spPr>
          <a:xfrm rot="10800000">
            <a:off x="3802395" y="369799"/>
            <a:ext cx="4645508" cy="5910256"/>
          </a:xfrm>
          <a:prstGeom prst="rect">
            <a:avLst/>
          </a:prstGeom>
        </p:spPr>
      </p:pic>
      <p:grpSp>
        <p:nvGrpSpPr>
          <p:cNvPr id="3" name="Grupo 2">
            <a:extLst>
              <a:ext uri="{FF2B5EF4-FFF2-40B4-BE49-F238E27FC236}">
                <a16:creationId xmlns:a16="http://schemas.microsoft.com/office/drawing/2014/main" id="{E9B6FCC7-74A7-8F5F-DE3F-FCBB16CB6FDA}"/>
              </a:ext>
            </a:extLst>
          </p:cNvPr>
          <p:cNvGrpSpPr>
            <a:grpSpLocks/>
          </p:cNvGrpSpPr>
          <p:nvPr/>
        </p:nvGrpSpPr>
        <p:grpSpPr>
          <a:xfrm>
            <a:off x="5000368" y="2371259"/>
            <a:ext cx="9845336" cy="2893100"/>
            <a:chOff x="2087092" y="3708816"/>
            <a:chExt cx="5892628" cy="1914933"/>
          </a:xfrm>
        </p:grpSpPr>
        <p:sp>
          <p:nvSpPr>
            <p:cNvPr id="4" name="Rectangle 1">
              <a:extLst>
                <a:ext uri="{FF2B5EF4-FFF2-40B4-BE49-F238E27FC236}">
                  <a16:creationId xmlns:a16="http://schemas.microsoft.com/office/drawing/2014/main" id="{EE65E764-2C44-DC64-A2D5-C52624F89287}"/>
                </a:ext>
              </a:extLst>
            </p:cNvPr>
            <p:cNvSpPr>
              <a:spLocks/>
            </p:cNvSpPr>
            <p:nvPr/>
          </p:nvSpPr>
          <p:spPr bwMode="auto">
            <a:xfrm>
              <a:off x="2087092" y="3708816"/>
              <a:ext cx="1427383" cy="1914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s-MX" sz="1400" b="1" dirty="0">
                  <a:solidFill>
                    <a:srgbClr val="7030A0"/>
                  </a:solidFill>
                  <a:latin typeface="Arial" panose="020B0604020202020204" pitchFamily="34" charset="0"/>
                  <a:cs typeface="Arial" panose="020B0604020202020204" pitchFamily="34" charset="0"/>
                </a:rPr>
                <a:t>Mtra. Guadalupe Hernández Montes</a:t>
              </a:r>
            </a:p>
            <a:p>
              <a:pPr algn="ctr"/>
              <a:endParaRPr lang="es-MX" sz="1400" b="1" dirty="0">
                <a:solidFill>
                  <a:srgbClr val="7030A0"/>
                </a:solidFill>
                <a:latin typeface="Arial" panose="020B0604020202020204" pitchFamily="34" charset="0"/>
                <a:cs typeface="Arial" panose="020B0604020202020204" pitchFamily="34" charset="0"/>
              </a:endParaRPr>
            </a:p>
            <a:p>
              <a:pPr algn="ctr"/>
              <a:r>
                <a:rPr lang="es-MX" sz="1400" b="1" dirty="0">
                  <a:solidFill>
                    <a:schemeClr val="bg2">
                      <a:lumMod val="25000"/>
                    </a:schemeClr>
                  </a:solidFill>
                  <a:latin typeface="Arial" panose="020B0604020202020204" pitchFamily="34" charset="0"/>
                  <a:cs typeface="Arial" panose="020B0604020202020204" pitchFamily="34" charset="0"/>
                </a:rPr>
                <a:t>Procuradora</a:t>
              </a:r>
            </a:p>
            <a:p>
              <a:pPr algn="ctr"/>
              <a:endParaRPr lang="es-MX" sz="1100" dirty="0">
                <a:latin typeface="Arial" panose="020B0604020202020204" pitchFamily="34" charset="0"/>
                <a:cs typeface="Arial" panose="020B0604020202020204" pitchFamily="34" charset="0"/>
              </a:endParaRPr>
            </a:p>
            <a:p>
              <a:pPr algn="ctr"/>
              <a:r>
                <a:rPr lang="es-MX" sz="1200" dirty="0">
                  <a:solidFill>
                    <a:schemeClr val="bg2">
                      <a:lumMod val="25000"/>
                    </a:schemeClr>
                  </a:solidFill>
                  <a:latin typeface="Arial" panose="020B0604020202020204" pitchFamily="34" charset="0"/>
                  <a:cs typeface="Arial" panose="020B0604020202020204" pitchFamily="34" charset="0"/>
                </a:rPr>
                <a:t>246 46 50 440 </a:t>
              </a:r>
            </a:p>
            <a:p>
              <a:pPr algn="ctr"/>
              <a:r>
                <a:rPr lang="es-MX" sz="1200" dirty="0">
                  <a:solidFill>
                    <a:schemeClr val="bg2">
                      <a:lumMod val="25000"/>
                    </a:schemeClr>
                  </a:solidFill>
                  <a:latin typeface="Arial" panose="020B0604020202020204" pitchFamily="34" charset="0"/>
                  <a:cs typeface="Arial" panose="020B0604020202020204" pitchFamily="34" charset="0"/>
                </a:rPr>
                <a:t>ext. 233</a:t>
              </a:r>
            </a:p>
            <a:p>
              <a:pPr algn="ctr"/>
              <a:r>
                <a:rPr lang="es-MX" sz="1200" dirty="0">
                  <a:solidFill>
                    <a:schemeClr val="bg2">
                      <a:lumMod val="25000"/>
                    </a:schemeClr>
                  </a:solidFill>
                  <a:latin typeface="Arial" panose="020B0604020202020204" pitchFamily="34" charset="0"/>
                  <a:cs typeface="Arial" panose="020B0604020202020204" pitchFamily="34" charset="0"/>
                </a:rPr>
                <a:t>246 46 50 440 </a:t>
              </a:r>
            </a:p>
            <a:p>
              <a:pPr algn="ctr"/>
              <a:r>
                <a:rPr lang="es-MX" sz="1200" dirty="0">
                  <a:solidFill>
                    <a:schemeClr val="bg2">
                      <a:lumMod val="25000"/>
                    </a:schemeClr>
                  </a:solidFill>
                  <a:latin typeface="Arial" panose="020B0604020202020204" pitchFamily="34" charset="0"/>
                  <a:cs typeface="Arial" panose="020B0604020202020204" pitchFamily="34" charset="0"/>
                </a:rPr>
                <a:t>ext. 215 </a:t>
              </a:r>
            </a:p>
            <a:p>
              <a:pPr algn="ctr"/>
              <a:r>
                <a:rPr lang="es-MX" sz="1200" dirty="0">
                  <a:solidFill>
                    <a:schemeClr val="bg2">
                      <a:lumMod val="25000"/>
                    </a:schemeClr>
                  </a:solidFill>
                  <a:latin typeface="Arial" panose="020B0604020202020204" pitchFamily="34" charset="0"/>
                  <a:cs typeface="Arial" panose="020B0604020202020204" pitchFamily="34" charset="0"/>
                </a:rPr>
                <a:t>Recepción</a:t>
              </a:r>
            </a:p>
            <a:p>
              <a:pPr algn="ctr"/>
              <a:endParaRPr lang="es-MX" sz="1000" b="1" dirty="0">
                <a:solidFill>
                  <a:schemeClr val="bg2">
                    <a:lumMod val="25000"/>
                  </a:schemeClr>
                </a:solidFill>
                <a:latin typeface="Arial" panose="020B0604020202020204" pitchFamily="34" charset="0"/>
                <a:cs typeface="Arial" panose="020B0604020202020204" pitchFamily="34" charset="0"/>
              </a:endParaRPr>
            </a:p>
            <a:p>
              <a:pPr algn="ctr"/>
              <a:r>
                <a:rPr lang="es-MX" sz="1200" b="1" dirty="0" err="1">
                  <a:solidFill>
                    <a:schemeClr val="bg2">
                      <a:lumMod val="25000"/>
                    </a:schemeClr>
                  </a:solidFill>
                  <a:latin typeface="Arial" panose="020B0604020202020204" pitchFamily="34" charset="0"/>
                  <a:cs typeface="Arial" panose="020B0604020202020204" pitchFamily="34" charset="0"/>
                </a:rPr>
                <a:t>Procuraduria</a:t>
              </a:r>
              <a:endParaRPr lang="es-MX" sz="1200" b="1" dirty="0">
                <a:solidFill>
                  <a:schemeClr val="bg2">
                    <a:lumMod val="25000"/>
                  </a:schemeClr>
                </a:solidFill>
                <a:latin typeface="Arial" panose="020B0604020202020204" pitchFamily="34" charset="0"/>
                <a:cs typeface="Arial" panose="020B0604020202020204" pitchFamily="34" charset="0"/>
              </a:endParaRPr>
            </a:p>
            <a:p>
              <a:pPr algn="ctr"/>
              <a:r>
                <a:rPr lang="es-MX" sz="1200" b="1" dirty="0">
                  <a:solidFill>
                    <a:schemeClr val="bg2">
                      <a:lumMod val="25000"/>
                    </a:schemeClr>
                  </a:solidFill>
                  <a:latin typeface="Arial" panose="020B0604020202020204" pitchFamily="34" charset="0"/>
                  <a:cs typeface="Arial" panose="020B0604020202020204" pitchFamily="34" charset="0"/>
                </a:rPr>
                <a:t>@diftlaxcala.gob.mx</a:t>
              </a:r>
            </a:p>
            <a:p>
              <a:pPr algn="ctr"/>
              <a:endParaRPr lang="es-MX" sz="1050" b="1" dirty="0">
                <a:solidFill>
                  <a:schemeClr val="bg2">
                    <a:lumMod val="25000"/>
                  </a:schemeClr>
                </a:solidFill>
                <a:latin typeface="Sofia Pro Light" panose="020B0000000000000000" pitchFamily="34" charset="0"/>
              </a:endParaRPr>
            </a:p>
            <a:p>
              <a:pPr algn="ctr"/>
              <a:endParaRPr lang="es-MX" sz="1050" b="1" dirty="0">
                <a:solidFill>
                  <a:schemeClr val="bg2">
                    <a:lumMod val="25000"/>
                  </a:schemeClr>
                </a:solidFill>
                <a:latin typeface="Sofia Pro Light" panose="020B0000000000000000" pitchFamily="34" charset="0"/>
              </a:endParaRPr>
            </a:p>
          </p:txBody>
        </p:sp>
        <p:sp>
          <p:nvSpPr>
            <p:cNvPr id="5" name="Rectangle 1">
              <a:extLst>
                <a:ext uri="{FF2B5EF4-FFF2-40B4-BE49-F238E27FC236}">
                  <a16:creationId xmlns:a16="http://schemas.microsoft.com/office/drawing/2014/main" id="{5C9AA882-AC6D-8F12-887F-2943926C37E9}"/>
                </a:ext>
              </a:extLst>
            </p:cNvPr>
            <p:cNvSpPr>
              <a:spLocks/>
            </p:cNvSpPr>
            <p:nvPr/>
          </p:nvSpPr>
          <p:spPr bwMode="auto">
            <a:xfrm>
              <a:off x="2209248" y="5121181"/>
              <a:ext cx="773816" cy="25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endParaRPr lang="es-MX" sz="1200" b="1" dirty="0">
                <a:solidFill>
                  <a:schemeClr val="bg1"/>
                </a:solidFill>
                <a:latin typeface="Arial" panose="020B0604020202020204" pitchFamily="34" charset="0"/>
                <a:cs typeface="Arial" panose="020B0604020202020204" pitchFamily="34" charset="0"/>
              </a:endParaRPr>
            </a:p>
          </p:txBody>
        </p:sp>
        <p:sp>
          <p:nvSpPr>
            <p:cNvPr id="6" name="Rectangle 1">
              <a:extLst>
                <a:ext uri="{FF2B5EF4-FFF2-40B4-BE49-F238E27FC236}">
                  <a16:creationId xmlns:a16="http://schemas.microsoft.com/office/drawing/2014/main" id="{3E198B9E-C263-54F1-1BAA-D09935D8CBBA}"/>
                </a:ext>
              </a:extLst>
            </p:cNvPr>
            <p:cNvSpPr>
              <a:spLocks/>
            </p:cNvSpPr>
            <p:nvPr/>
          </p:nvSpPr>
          <p:spPr bwMode="auto">
            <a:xfrm>
              <a:off x="4365158" y="5139660"/>
              <a:ext cx="1273879" cy="23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endParaRPr lang="es-MX" sz="1050" b="1" dirty="0">
                <a:solidFill>
                  <a:schemeClr val="bg1"/>
                </a:solidFill>
                <a:latin typeface="Arial" panose="020B0604020202020204" pitchFamily="34" charset="0"/>
                <a:cs typeface="Arial" panose="020B0604020202020204" pitchFamily="34" charset="0"/>
              </a:endParaRPr>
            </a:p>
          </p:txBody>
        </p:sp>
        <p:sp>
          <p:nvSpPr>
            <p:cNvPr id="7" name="Rectangle 1">
              <a:extLst>
                <a:ext uri="{FF2B5EF4-FFF2-40B4-BE49-F238E27FC236}">
                  <a16:creationId xmlns:a16="http://schemas.microsoft.com/office/drawing/2014/main" id="{BF01CA0D-F28D-00BE-0A74-60132E5F52B7}"/>
                </a:ext>
              </a:extLst>
            </p:cNvPr>
            <p:cNvSpPr>
              <a:spLocks/>
            </p:cNvSpPr>
            <p:nvPr/>
          </p:nvSpPr>
          <p:spPr bwMode="auto">
            <a:xfrm>
              <a:off x="6882905" y="5133844"/>
              <a:ext cx="719072" cy="25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endParaRPr lang="es-MX" sz="1200" b="1" dirty="0">
                <a:solidFill>
                  <a:schemeClr val="bg1"/>
                </a:solidFill>
                <a:latin typeface="Arial" panose="020B0604020202020204" pitchFamily="34" charset="0"/>
                <a:cs typeface="Arial" panose="020B0604020202020204" pitchFamily="34" charset="0"/>
              </a:endParaRPr>
            </a:p>
          </p:txBody>
        </p:sp>
        <p:sp>
          <p:nvSpPr>
            <p:cNvPr id="9" name="Rectangle 1">
              <a:extLst>
                <a:ext uri="{FF2B5EF4-FFF2-40B4-BE49-F238E27FC236}">
                  <a16:creationId xmlns:a16="http://schemas.microsoft.com/office/drawing/2014/main" id="{C3963F99-ED85-C7E0-816E-61A829F96E14}"/>
                </a:ext>
              </a:extLst>
            </p:cNvPr>
            <p:cNvSpPr>
              <a:spLocks/>
            </p:cNvSpPr>
            <p:nvPr/>
          </p:nvSpPr>
          <p:spPr bwMode="auto">
            <a:xfrm>
              <a:off x="6610779" y="4033352"/>
              <a:ext cx="1368941" cy="24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lgn="l">
                <a:buClr>
                  <a:srgbClr val="D1B786"/>
                </a:buClr>
              </a:pPr>
              <a:endParaRPr lang="es-MX" sz="1100" dirty="0">
                <a:latin typeface="Arial" panose="020B0604020202020204" pitchFamily="34" charset="0"/>
                <a:cs typeface="Arial" panose="020B0604020202020204" pitchFamily="34" charset="0"/>
              </a:endParaRPr>
            </a:p>
          </p:txBody>
        </p:sp>
      </p:grpSp>
      <p:pic>
        <p:nvPicPr>
          <p:cNvPr id="10" name="Picture 2" descr="PROCURADORA PARA LA PROTECCIÓN DE NIÑAS, NIÑOS Y ADOLESCENTES">
            <a:extLst>
              <a:ext uri="{FF2B5EF4-FFF2-40B4-BE49-F238E27FC236}">
                <a16:creationId xmlns:a16="http://schemas.microsoft.com/office/drawing/2014/main" id="{246FBE63-72A9-4C7F-8B60-FAB2E54385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140" y="791787"/>
            <a:ext cx="1684020" cy="165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10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F139BCC-8D52-81D7-18D4-7F8BB338227B}"/>
              </a:ext>
            </a:extLst>
          </p:cNvPr>
          <p:cNvPicPr>
            <a:picLocks noChangeAspect="1"/>
          </p:cNvPicPr>
          <p:nvPr/>
        </p:nvPicPr>
        <p:blipFill rotWithShape="1">
          <a:blip r:embed="rId3">
            <a:extLst>
              <a:ext uri="{28A0092B-C50C-407E-A947-70E740481C1C}">
                <a14:useLocalDpi xmlns:a14="http://schemas.microsoft.com/office/drawing/2010/main" val="0"/>
              </a:ext>
            </a:extLst>
          </a:blip>
          <a:srcRect l="23693"/>
          <a:stretch/>
        </p:blipFill>
        <p:spPr>
          <a:xfrm rot="10800000">
            <a:off x="1409303" y="834489"/>
            <a:ext cx="9598886" cy="4542537"/>
          </a:xfrm>
          <a:prstGeom prst="rect">
            <a:avLst/>
          </a:prstGeom>
        </p:spPr>
      </p:pic>
      <p:grpSp>
        <p:nvGrpSpPr>
          <p:cNvPr id="3" name="Grupo 2">
            <a:extLst>
              <a:ext uri="{FF2B5EF4-FFF2-40B4-BE49-F238E27FC236}">
                <a16:creationId xmlns:a16="http://schemas.microsoft.com/office/drawing/2014/main" id="{E9B6FCC7-74A7-8F5F-DE3F-FCBB16CB6FDA}"/>
              </a:ext>
            </a:extLst>
          </p:cNvPr>
          <p:cNvGrpSpPr>
            <a:grpSpLocks/>
          </p:cNvGrpSpPr>
          <p:nvPr/>
        </p:nvGrpSpPr>
        <p:grpSpPr>
          <a:xfrm>
            <a:off x="2343575" y="2445429"/>
            <a:ext cx="7769658" cy="2517594"/>
            <a:chOff x="1929262" y="3442567"/>
            <a:chExt cx="6050458" cy="1946758"/>
          </a:xfrm>
        </p:grpSpPr>
        <p:sp>
          <p:nvSpPr>
            <p:cNvPr id="4" name="Rectangle 1">
              <a:extLst>
                <a:ext uri="{FF2B5EF4-FFF2-40B4-BE49-F238E27FC236}">
                  <a16:creationId xmlns:a16="http://schemas.microsoft.com/office/drawing/2014/main" id="{EE65E764-2C44-DC64-A2D5-C52624F89287}"/>
                </a:ext>
              </a:extLst>
            </p:cNvPr>
            <p:cNvSpPr>
              <a:spLocks/>
            </p:cNvSpPr>
            <p:nvPr/>
          </p:nvSpPr>
          <p:spPr bwMode="auto">
            <a:xfrm>
              <a:off x="1929262" y="3496501"/>
              <a:ext cx="1431662" cy="157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s-MX" sz="1050" b="1" dirty="0">
                  <a:solidFill>
                    <a:srgbClr val="7030A0"/>
                  </a:solidFill>
                  <a:latin typeface="Arial" panose="020B0604020202020204" pitchFamily="34" charset="0"/>
                  <a:cs typeface="Arial" panose="020B0604020202020204" pitchFamily="34" charset="0"/>
                </a:rPr>
                <a:t>Lic. </a:t>
              </a:r>
              <a:r>
                <a:rPr lang="es-MX" sz="1050" b="1" dirty="0" err="1">
                  <a:solidFill>
                    <a:srgbClr val="7030A0"/>
                  </a:solidFill>
                  <a:latin typeface="Arial" panose="020B0604020202020204" pitchFamily="34" charset="0"/>
                  <a:cs typeface="Arial" panose="020B0604020202020204" pitchFamily="34" charset="0"/>
                </a:rPr>
                <a:t>Yerthy</a:t>
              </a:r>
              <a:r>
                <a:rPr lang="es-MX" sz="1050" b="1" dirty="0">
                  <a:solidFill>
                    <a:srgbClr val="7030A0"/>
                  </a:solidFill>
                  <a:latin typeface="Arial" panose="020B0604020202020204" pitchFamily="34" charset="0"/>
                  <a:cs typeface="Arial" panose="020B0604020202020204" pitchFamily="34" charset="0"/>
                </a:rPr>
                <a:t> Celis Corona</a:t>
              </a:r>
            </a:p>
            <a:p>
              <a:pPr algn="ctr"/>
              <a:endParaRPr lang="es-MX" sz="1050" b="1" dirty="0">
                <a:solidFill>
                  <a:srgbClr val="7030A0"/>
                </a:solidFill>
                <a:latin typeface="Arial" panose="020B0604020202020204" pitchFamily="34" charset="0"/>
                <a:cs typeface="Arial" panose="020B0604020202020204" pitchFamily="34" charset="0"/>
              </a:endParaRPr>
            </a:p>
            <a:p>
              <a:pPr algn="ctr"/>
              <a:r>
                <a:rPr lang="es-MX" sz="1050" b="1" dirty="0">
                  <a:solidFill>
                    <a:schemeClr val="bg2">
                      <a:lumMod val="25000"/>
                    </a:schemeClr>
                  </a:solidFill>
                  <a:latin typeface="Arial" panose="020B0604020202020204" pitchFamily="34" charset="0"/>
                  <a:cs typeface="Arial" panose="020B0604020202020204" pitchFamily="34" charset="0"/>
                </a:rPr>
                <a:t> </a:t>
              </a:r>
              <a:r>
                <a:rPr lang="es-MX" sz="1050" b="1" dirty="0">
                  <a:latin typeface="Arial" panose="020B0604020202020204" pitchFamily="34" charset="0"/>
                  <a:cs typeface="Arial" panose="020B0604020202020204" pitchFamily="34" charset="0"/>
                </a:rPr>
                <a:t>Departamento de Protección y Asistencia Jurídica</a:t>
              </a:r>
            </a:p>
            <a:p>
              <a:pPr algn="ctr"/>
              <a:endParaRPr lang="es-MX" sz="1050" b="1" dirty="0">
                <a:latin typeface="Arial" panose="020B0604020202020204" pitchFamily="34" charset="0"/>
                <a:cs typeface="Arial" panose="020B0604020202020204" pitchFamily="34" charset="0"/>
              </a:endParaRPr>
            </a:p>
            <a:p>
              <a:pPr algn="ctr"/>
              <a:r>
                <a:rPr lang="es-MX" sz="1050" b="1" dirty="0">
                  <a:solidFill>
                    <a:schemeClr val="bg2">
                      <a:lumMod val="25000"/>
                    </a:schemeClr>
                  </a:solidFill>
                  <a:latin typeface="Sofia Pro Light" panose="020B0000000000000000" pitchFamily="34" charset="0"/>
                </a:rPr>
                <a:t>246-465-0440 </a:t>
              </a:r>
            </a:p>
            <a:p>
              <a:pPr algn="ctr"/>
              <a:r>
                <a:rPr lang="es-MX" sz="1050" b="1" dirty="0">
                  <a:solidFill>
                    <a:schemeClr val="bg2">
                      <a:lumMod val="25000"/>
                    </a:schemeClr>
                  </a:solidFill>
                  <a:latin typeface="Sofia Pro Light" panose="020B0000000000000000" pitchFamily="34" charset="0"/>
                </a:rPr>
                <a:t>Ext. 207</a:t>
              </a:r>
            </a:p>
            <a:p>
              <a:pPr algn="ctr"/>
              <a:endParaRPr lang="es-MX" sz="1050" b="1" dirty="0">
                <a:solidFill>
                  <a:schemeClr val="bg2">
                    <a:lumMod val="25000"/>
                  </a:schemeClr>
                </a:solidFill>
                <a:latin typeface="Sofia Pro Light" panose="020B0000000000000000" pitchFamily="34" charset="0"/>
              </a:endParaRPr>
            </a:p>
            <a:p>
              <a:pPr algn="ctr"/>
              <a:r>
                <a:rPr lang="es-MX" sz="1050" b="1" dirty="0" err="1">
                  <a:solidFill>
                    <a:schemeClr val="bg2">
                      <a:lumMod val="25000"/>
                    </a:schemeClr>
                  </a:solidFill>
                  <a:latin typeface="Sofia Pro Light" panose="020B0000000000000000" pitchFamily="34" charset="0"/>
                </a:rPr>
                <a:t>Asistenciajuridica</a:t>
              </a:r>
              <a:endParaRPr lang="es-MX" sz="1050" b="1" dirty="0">
                <a:solidFill>
                  <a:schemeClr val="bg2">
                    <a:lumMod val="25000"/>
                  </a:schemeClr>
                </a:solidFill>
                <a:latin typeface="Sofia Pro Light" panose="020B0000000000000000" pitchFamily="34" charset="0"/>
              </a:endParaRPr>
            </a:p>
            <a:p>
              <a:pPr algn="ctr"/>
              <a:r>
                <a:rPr lang="es-MX" sz="1050" b="1" dirty="0">
                  <a:solidFill>
                    <a:schemeClr val="bg2">
                      <a:lumMod val="25000"/>
                    </a:schemeClr>
                  </a:solidFill>
                  <a:latin typeface="Sofia Pro Light" panose="020B0000000000000000" pitchFamily="34" charset="0"/>
                </a:rPr>
                <a:t>@diftlaxcala.gob.mx</a:t>
              </a:r>
            </a:p>
            <a:p>
              <a:pPr algn="ctr"/>
              <a:endParaRPr lang="es-MX" sz="1050" b="1" dirty="0">
                <a:solidFill>
                  <a:schemeClr val="bg2">
                    <a:lumMod val="25000"/>
                  </a:schemeClr>
                </a:solidFill>
                <a:latin typeface="Sofia Pro Light" panose="020B0000000000000000" pitchFamily="34" charset="0"/>
              </a:endParaRPr>
            </a:p>
          </p:txBody>
        </p:sp>
        <p:sp>
          <p:nvSpPr>
            <p:cNvPr id="5" name="Rectangle 1">
              <a:extLst>
                <a:ext uri="{FF2B5EF4-FFF2-40B4-BE49-F238E27FC236}">
                  <a16:creationId xmlns:a16="http://schemas.microsoft.com/office/drawing/2014/main" id="{5C9AA882-AC6D-8F12-887F-2943926C37E9}"/>
                </a:ext>
              </a:extLst>
            </p:cNvPr>
            <p:cNvSpPr>
              <a:spLocks/>
            </p:cNvSpPr>
            <p:nvPr/>
          </p:nvSpPr>
          <p:spPr bwMode="auto">
            <a:xfrm>
              <a:off x="2209248" y="5121181"/>
              <a:ext cx="773816" cy="25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endParaRPr lang="es-MX" sz="1200" b="1" dirty="0">
                <a:solidFill>
                  <a:schemeClr val="bg1"/>
                </a:solidFill>
                <a:latin typeface="Arial" panose="020B0604020202020204" pitchFamily="34" charset="0"/>
                <a:cs typeface="Arial" panose="020B0604020202020204" pitchFamily="34" charset="0"/>
              </a:endParaRPr>
            </a:p>
          </p:txBody>
        </p:sp>
        <p:sp>
          <p:nvSpPr>
            <p:cNvPr id="6" name="Rectangle 1">
              <a:extLst>
                <a:ext uri="{FF2B5EF4-FFF2-40B4-BE49-F238E27FC236}">
                  <a16:creationId xmlns:a16="http://schemas.microsoft.com/office/drawing/2014/main" id="{3E198B9E-C263-54F1-1BAA-D09935D8CBBA}"/>
                </a:ext>
              </a:extLst>
            </p:cNvPr>
            <p:cNvSpPr>
              <a:spLocks/>
            </p:cNvSpPr>
            <p:nvPr/>
          </p:nvSpPr>
          <p:spPr bwMode="auto">
            <a:xfrm>
              <a:off x="4365158" y="5139660"/>
              <a:ext cx="1273879" cy="23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endParaRPr lang="es-MX" sz="1050" b="1" dirty="0">
                <a:solidFill>
                  <a:schemeClr val="bg1"/>
                </a:solidFill>
                <a:latin typeface="Arial" panose="020B0604020202020204" pitchFamily="34" charset="0"/>
                <a:cs typeface="Arial" panose="020B0604020202020204" pitchFamily="34" charset="0"/>
              </a:endParaRPr>
            </a:p>
          </p:txBody>
        </p:sp>
        <p:sp>
          <p:nvSpPr>
            <p:cNvPr id="7" name="Rectangle 1">
              <a:extLst>
                <a:ext uri="{FF2B5EF4-FFF2-40B4-BE49-F238E27FC236}">
                  <a16:creationId xmlns:a16="http://schemas.microsoft.com/office/drawing/2014/main" id="{BF01CA0D-F28D-00BE-0A74-60132E5F52B7}"/>
                </a:ext>
              </a:extLst>
            </p:cNvPr>
            <p:cNvSpPr>
              <a:spLocks/>
            </p:cNvSpPr>
            <p:nvPr/>
          </p:nvSpPr>
          <p:spPr bwMode="auto">
            <a:xfrm>
              <a:off x="6882905" y="5133844"/>
              <a:ext cx="719072" cy="255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endParaRPr lang="es-MX" sz="1200" b="1" dirty="0">
                <a:solidFill>
                  <a:schemeClr val="bg1"/>
                </a:solidFill>
                <a:latin typeface="Arial" panose="020B0604020202020204" pitchFamily="34" charset="0"/>
                <a:cs typeface="Arial" panose="020B0604020202020204" pitchFamily="34" charset="0"/>
              </a:endParaRPr>
            </a:p>
          </p:txBody>
        </p:sp>
        <p:sp>
          <p:nvSpPr>
            <p:cNvPr id="9" name="Rectangle 1">
              <a:extLst>
                <a:ext uri="{FF2B5EF4-FFF2-40B4-BE49-F238E27FC236}">
                  <a16:creationId xmlns:a16="http://schemas.microsoft.com/office/drawing/2014/main" id="{BD57F7E4-CAA4-CBF1-0667-562AA4D244AA}"/>
                </a:ext>
              </a:extLst>
            </p:cNvPr>
            <p:cNvSpPr>
              <a:spLocks/>
            </p:cNvSpPr>
            <p:nvPr/>
          </p:nvSpPr>
          <p:spPr bwMode="auto">
            <a:xfrm>
              <a:off x="4451072" y="3442567"/>
              <a:ext cx="1278344" cy="182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s-MX" sz="1050" b="1" dirty="0">
                  <a:solidFill>
                    <a:srgbClr val="7030A0"/>
                  </a:solidFill>
                  <a:latin typeface="Arial" panose="020B0604020202020204" pitchFamily="34" charset="0"/>
                  <a:cs typeface="Arial" panose="020B0604020202020204" pitchFamily="34" charset="0"/>
                </a:rPr>
                <a:t>Lic. Mariela Vásquez Pérez</a:t>
              </a:r>
            </a:p>
            <a:p>
              <a:pPr algn="ctr"/>
              <a:endParaRPr lang="es-MX" sz="1050" b="1" dirty="0">
                <a:solidFill>
                  <a:srgbClr val="7030A0"/>
                </a:solidFill>
                <a:latin typeface="Arial" panose="020B0604020202020204" pitchFamily="34" charset="0"/>
                <a:cs typeface="Arial" panose="020B0604020202020204" pitchFamily="34" charset="0"/>
              </a:endParaRPr>
            </a:p>
            <a:p>
              <a:pPr algn="ctr"/>
              <a:r>
                <a:rPr lang="es-ES" sz="1050" b="1" dirty="0">
                  <a:latin typeface="Arial" panose="020B0604020202020204" pitchFamily="34" charset="0"/>
                  <a:cs typeface="Arial" panose="020B0604020202020204" pitchFamily="34" charset="0"/>
                </a:rPr>
                <a:t>Departamento de Protección y Restitución de Derechos</a:t>
              </a:r>
            </a:p>
            <a:p>
              <a:pPr algn="ctr"/>
              <a:endParaRPr lang="es-ES" sz="1050" b="1" dirty="0">
                <a:latin typeface="Arial" panose="020B0604020202020204" pitchFamily="34" charset="0"/>
                <a:cs typeface="Arial" panose="020B0604020202020204" pitchFamily="34" charset="0"/>
              </a:endParaRPr>
            </a:p>
            <a:p>
              <a:pPr algn="ctr"/>
              <a:r>
                <a:rPr lang="es-MX" sz="1050" b="1" dirty="0">
                  <a:solidFill>
                    <a:schemeClr val="bg2">
                      <a:lumMod val="25000"/>
                    </a:schemeClr>
                  </a:solidFill>
                  <a:latin typeface="Sofia Pro Light" panose="020B0000000000000000" pitchFamily="34" charset="0"/>
                </a:rPr>
                <a:t>246-465-0446 </a:t>
              </a:r>
            </a:p>
            <a:p>
              <a:pPr algn="ctr"/>
              <a:r>
                <a:rPr lang="es-MX" sz="1050" b="1" dirty="0" err="1">
                  <a:solidFill>
                    <a:schemeClr val="bg2">
                      <a:lumMod val="25000"/>
                    </a:schemeClr>
                  </a:solidFill>
                  <a:latin typeface="Sofia Pro Light" panose="020B0000000000000000" pitchFamily="34" charset="0"/>
                </a:rPr>
                <a:t>Exts</a:t>
              </a:r>
              <a:r>
                <a:rPr lang="es-MX" sz="1050" b="1" dirty="0">
                  <a:solidFill>
                    <a:schemeClr val="bg2">
                      <a:lumMod val="25000"/>
                    </a:schemeClr>
                  </a:solidFill>
                  <a:latin typeface="Sofia Pro Light" panose="020B0000000000000000" pitchFamily="34" charset="0"/>
                </a:rPr>
                <a:t>. 219, 216</a:t>
              </a:r>
            </a:p>
            <a:p>
              <a:pPr algn="ctr"/>
              <a:endParaRPr lang="es-MX" sz="1050" b="1" dirty="0">
                <a:solidFill>
                  <a:schemeClr val="bg2">
                    <a:lumMod val="25000"/>
                  </a:schemeClr>
                </a:solidFill>
                <a:latin typeface="Sofia Pro Light" panose="020B0000000000000000" pitchFamily="34" charset="0"/>
              </a:endParaRPr>
            </a:p>
            <a:p>
              <a:pPr algn="ctr"/>
              <a:r>
                <a:rPr lang="es-MX" sz="1050" b="1" dirty="0" err="1">
                  <a:solidFill>
                    <a:schemeClr val="bg2">
                      <a:lumMod val="25000"/>
                    </a:schemeClr>
                  </a:solidFill>
                  <a:latin typeface="Sofia Pro Light" panose="020B0000000000000000" pitchFamily="34" charset="0"/>
                </a:rPr>
                <a:t>proteccion_rd</a:t>
              </a:r>
              <a:endParaRPr lang="es-MX" sz="1050" b="1" dirty="0">
                <a:solidFill>
                  <a:schemeClr val="bg2">
                    <a:lumMod val="25000"/>
                  </a:schemeClr>
                </a:solidFill>
                <a:latin typeface="Sofia Pro Light" panose="020B0000000000000000" pitchFamily="34" charset="0"/>
              </a:endParaRPr>
            </a:p>
            <a:p>
              <a:pPr algn="ctr"/>
              <a:r>
                <a:rPr lang="es-MX" sz="1050" b="1" dirty="0">
                  <a:solidFill>
                    <a:schemeClr val="bg2">
                      <a:lumMod val="25000"/>
                    </a:schemeClr>
                  </a:solidFill>
                  <a:latin typeface="Sofia Pro Light" panose="020B0000000000000000" pitchFamily="34" charset="0"/>
                </a:rPr>
                <a:t>@diftlaxcala.gob.mx</a:t>
              </a:r>
            </a:p>
            <a:p>
              <a:pPr algn="ctr"/>
              <a:endParaRPr lang="es-MX" sz="1050" b="1" dirty="0">
                <a:solidFill>
                  <a:schemeClr val="bg2">
                    <a:lumMod val="25000"/>
                  </a:schemeClr>
                </a:solidFill>
                <a:latin typeface="Sofia Pro Light" panose="020B0000000000000000" pitchFamily="34" charset="0"/>
              </a:endParaRPr>
            </a:p>
          </p:txBody>
        </p:sp>
        <p:sp>
          <p:nvSpPr>
            <p:cNvPr id="10" name="Rectangle 1">
              <a:extLst>
                <a:ext uri="{FF2B5EF4-FFF2-40B4-BE49-F238E27FC236}">
                  <a16:creationId xmlns:a16="http://schemas.microsoft.com/office/drawing/2014/main" id="{C3963F99-ED85-C7E0-816E-61A829F96E14}"/>
                </a:ext>
              </a:extLst>
            </p:cNvPr>
            <p:cNvSpPr>
              <a:spLocks/>
            </p:cNvSpPr>
            <p:nvPr/>
          </p:nvSpPr>
          <p:spPr bwMode="auto">
            <a:xfrm>
              <a:off x="6610779" y="4033352"/>
              <a:ext cx="1368941" cy="24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1" algn="l">
                <a:buClr>
                  <a:srgbClr val="D1B786"/>
                </a:buClr>
              </a:pPr>
              <a:endParaRPr lang="es-MX" sz="1100" dirty="0">
                <a:latin typeface="Arial" panose="020B0604020202020204" pitchFamily="34" charset="0"/>
                <a:cs typeface="Arial" panose="020B0604020202020204" pitchFamily="34" charset="0"/>
              </a:endParaRPr>
            </a:p>
          </p:txBody>
        </p:sp>
      </p:grpSp>
      <p:sp>
        <p:nvSpPr>
          <p:cNvPr id="25" name="CuadroTexto 24">
            <a:extLst>
              <a:ext uri="{FF2B5EF4-FFF2-40B4-BE49-F238E27FC236}">
                <a16:creationId xmlns:a16="http://schemas.microsoft.com/office/drawing/2014/main" id="{88095927-7EC8-484A-A78E-8C7B08D135FE}"/>
              </a:ext>
            </a:extLst>
          </p:cNvPr>
          <p:cNvSpPr txBox="1"/>
          <p:nvPr/>
        </p:nvSpPr>
        <p:spPr>
          <a:xfrm>
            <a:off x="1082733" y="5377026"/>
            <a:ext cx="2166469" cy="523220"/>
          </a:xfrm>
          <a:prstGeom prst="rect">
            <a:avLst/>
          </a:prstGeom>
          <a:noFill/>
        </p:spPr>
        <p:txBody>
          <a:bodyPr wrap="square" rtlCol="0">
            <a:spAutoFit/>
          </a:bodyPr>
          <a:lstStyle/>
          <a:p>
            <a:pPr algn="ctr"/>
            <a:r>
              <a:rPr lang="es-MX" sz="2800" b="1" dirty="0">
                <a:solidFill>
                  <a:srgbClr val="235C4E"/>
                </a:solidFill>
                <a:latin typeface="Arial Black" panose="020B0604020202020204" pitchFamily="34" charset="0"/>
                <a:ea typeface="Calibri" panose="020F0502020204030204" pitchFamily="34" charset="0"/>
                <a:cs typeface="Arial Black" panose="020B0604020202020204" pitchFamily="34" charset="0"/>
              </a:rPr>
              <a:t> </a:t>
            </a:r>
          </a:p>
        </p:txBody>
      </p:sp>
      <p:pic>
        <p:nvPicPr>
          <p:cNvPr id="34" name="Picture 2" descr="JEFA DEL DEPARTAMENTO DE PROTECCIÓN Y RESTITUCIÓN DE DERECHOS DE NNA">
            <a:extLst>
              <a:ext uri="{FF2B5EF4-FFF2-40B4-BE49-F238E27FC236}">
                <a16:creationId xmlns:a16="http://schemas.microsoft.com/office/drawing/2014/main" id="{F71812EA-0E10-4B5A-8437-0ACE669BC30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0190" y="1132002"/>
            <a:ext cx="1402771" cy="13134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JEFE DEL DEPARTAMENTO COORDINACIÓN DE PROCURADURÍAS MUNICIPALES E IMPULSORES DE LA TRANSFORMACIÓN">
            <a:extLst>
              <a:ext uri="{FF2B5EF4-FFF2-40B4-BE49-F238E27FC236}">
                <a16:creationId xmlns:a16="http://schemas.microsoft.com/office/drawing/2014/main" id="{84682862-8B03-4A93-A043-7A00BA454C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7597" y="1132001"/>
            <a:ext cx="1300374" cy="1313427"/>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1">
            <a:extLst>
              <a:ext uri="{FF2B5EF4-FFF2-40B4-BE49-F238E27FC236}">
                <a16:creationId xmlns:a16="http://schemas.microsoft.com/office/drawing/2014/main" id="{BD57F7E4-CAA4-CBF1-0667-562AA4D244AA}"/>
              </a:ext>
            </a:extLst>
          </p:cNvPr>
          <p:cNvSpPr>
            <a:spLocks/>
          </p:cNvSpPr>
          <p:nvPr/>
        </p:nvSpPr>
        <p:spPr bwMode="auto">
          <a:xfrm>
            <a:off x="8379558" y="2445428"/>
            <a:ext cx="2018191"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s-MX" sz="1000" b="1" dirty="0">
                <a:solidFill>
                  <a:srgbClr val="7030A0"/>
                </a:solidFill>
                <a:latin typeface="Arial" panose="020B0604020202020204" pitchFamily="34" charset="0"/>
                <a:cs typeface="Arial" panose="020B0604020202020204" pitchFamily="34" charset="0"/>
              </a:rPr>
              <a:t>Lic. Rubén Fernando Hernández Mejía</a:t>
            </a:r>
          </a:p>
          <a:p>
            <a:pPr algn="ctr"/>
            <a:endParaRPr lang="es-MX" sz="1000" b="1" dirty="0">
              <a:solidFill>
                <a:srgbClr val="7030A0"/>
              </a:solidFill>
              <a:latin typeface="Arial" panose="020B0604020202020204" pitchFamily="34" charset="0"/>
              <a:cs typeface="Arial" panose="020B0604020202020204" pitchFamily="34" charset="0"/>
            </a:endParaRPr>
          </a:p>
          <a:p>
            <a:pPr algn="ctr"/>
            <a:r>
              <a:rPr lang="es-MX" sz="1000" b="1" dirty="0">
                <a:latin typeface="Arial" panose="020B0604020202020204" pitchFamily="34" charset="0"/>
                <a:cs typeface="Arial" panose="020B0604020202020204" pitchFamily="34" charset="0"/>
              </a:rPr>
              <a:t>Departamento de Coordinación de Procuradurías Municipales e Impulsores de la Transformación</a:t>
            </a:r>
          </a:p>
          <a:p>
            <a:pPr algn="ctr"/>
            <a:endParaRPr lang="es-MX" sz="1000" b="1" dirty="0">
              <a:latin typeface="Arial" panose="020B0604020202020204" pitchFamily="34" charset="0"/>
              <a:cs typeface="Arial" panose="020B0604020202020204" pitchFamily="34" charset="0"/>
            </a:endParaRPr>
          </a:p>
          <a:p>
            <a:pPr algn="ctr"/>
            <a:r>
              <a:rPr lang="es-MX" sz="1000" b="1" dirty="0">
                <a:solidFill>
                  <a:schemeClr val="bg2">
                    <a:lumMod val="25000"/>
                  </a:schemeClr>
                </a:solidFill>
                <a:latin typeface="Sofia Pro Light" panose="020B0000000000000000" pitchFamily="34" charset="0"/>
              </a:rPr>
              <a:t>246 46 50 440 </a:t>
            </a:r>
          </a:p>
          <a:p>
            <a:pPr algn="ctr"/>
            <a:r>
              <a:rPr lang="es-MX" sz="1000" b="1" dirty="0">
                <a:solidFill>
                  <a:schemeClr val="bg2">
                    <a:lumMod val="25000"/>
                  </a:schemeClr>
                </a:solidFill>
                <a:latin typeface="Sofia Pro Light" panose="020B0000000000000000" pitchFamily="34" charset="0"/>
              </a:rPr>
              <a:t>ext. 245</a:t>
            </a:r>
          </a:p>
          <a:p>
            <a:pPr algn="ctr"/>
            <a:endParaRPr lang="es-MX" sz="1000" b="1" dirty="0">
              <a:solidFill>
                <a:schemeClr val="bg2">
                  <a:lumMod val="25000"/>
                </a:schemeClr>
              </a:solidFill>
              <a:latin typeface="Sofia Pro Light" panose="020B0000000000000000" pitchFamily="34" charset="0"/>
            </a:endParaRPr>
          </a:p>
          <a:p>
            <a:pPr algn="ctr"/>
            <a:r>
              <a:rPr lang="es-MX" sz="1000" b="1" dirty="0" err="1">
                <a:solidFill>
                  <a:schemeClr val="bg2">
                    <a:lumMod val="25000"/>
                  </a:schemeClr>
                </a:solidFill>
                <a:latin typeface="Sofia Pro Light" panose="020B0000000000000000" pitchFamily="34" charset="0"/>
              </a:rPr>
              <a:t>Coordinaciónprocuradurias</a:t>
            </a:r>
            <a:endParaRPr lang="es-MX" sz="1000" b="1" dirty="0">
              <a:solidFill>
                <a:schemeClr val="bg2">
                  <a:lumMod val="25000"/>
                </a:schemeClr>
              </a:solidFill>
              <a:latin typeface="Sofia Pro Light" panose="020B0000000000000000" pitchFamily="34" charset="0"/>
            </a:endParaRPr>
          </a:p>
          <a:p>
            <a:pPr algn="ctr"/>
            <a:r>
              <a:rPr lang="es-MX" sz="1000" b="1" dirty="0">
                <a:solidFill>
                  <a:schemeClr val="bg2">
                    <a:lumMod val="25000"/>
                  </a:schemeClr>
                </a:solidFill>
                <a:latin typeface="Sofia Pro Light" panose="020B0000000000000000" pitchFamily="34" charset="0"/>
              </a:rPr>
              <a:t>@diftlaxcala.Gob.mx</a:t>
            </a:r>
          </a:p>
          <a:p>
            <a:pPr algn="ctr"/>
            <a:endParaRPr lang="es-MX" sz="1000" b="1" dirty="0">
              <a:solidFill>
                <a:schemeClr val="bg2">
                  <a:lumMod val="25000"/>
                </a:schemeClr>
              </a:solidFill>
              <a:latin typeface="Sofia Pro Light" panose="020B0000000000000000" pitchFamily="34" charset="0"/>
            </a:endParaRPr>
          </a:p>
        </p:txBody>
      </p:sp>
      <p:pic>
        <p:nvPicPr>
          <p:cNvPr id="13" name="Imagen 12">
            <a:extLst>
              <a:ext uri="{FF2B5EF4-FFF2-40B4-BE49-F238E27FC236}">
                <a16:creationId xmlns:a16="http://schemas.microsoft.com/office/drawing/2014/main" id="{33CA3E57-DB4E-D191-5B98-5119DE4AB49C}"/>
              </a:ext>
            </a:extLst>
          </p:cNvPr>
          <p:cNvPicPr>
            <a:picLocks noChangeAspect="1"/>
          </p:cNvPicPr>
          <p:nvPr/>
        </p:nvPicPr>
        <p:blipFill>
          <a:blip r:embed="rId6"/>
          <a:stretch>
            <a:fillRect/>
          </a:stretch>
        </p:blipFill>
        <p:spPr>
          <a:xfrm>
            <a:off x="2472888" y="1057376"/>
            <a:ext cx="1466718" cy="1578248"/>
          </a:xfrm>
          <a:prstGeom prst="rect">
            <a:avLst/>
          </a:prstGeom>
        </p:spPr>
      </p:pic>
    </p:spTree>
    <p:extLst>
      <p:ext uri="{BB962C8B-B14F-4D97-AF65-F5344CB8AC3E}">
        <p14:creationId xmlns:p14="http://schemas.microsoft.com/office/powerpoint/2010/main" val="3438865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1" name="object 3"/>
          <p:cNvSpPr/>
          <p:nvPr/>
        </p:nvSpPr>
        <p:spPr>
          <a:xfrm>
            <a:off x="7513408" y="2857994"/>
            <a:ext cx="2138711" cy="1365210"/>
          </a:xfrm>
          <a:custGeom>
            <a:avLst/>
            <a:gdLst/>
            <a:ahLst/>
            <a:cxnLst/>
            <a:rect l="l" t="t" r="r" b="b"/>
            <a:pathLst>
              <a:path w="3086100" h="1371600">
                <a:moveTo>
                  <a:pt x="2800349" y="1371195"/>
                </a:moveTo>
                <a:lnTo>
                  <a:pt x="285749" y="1371195"/>
                </a:lnTo>
                <a:lnTo>
                  <a:pt x="239399" y="1367455"/>
                </a:lnTo>
                <a:lnTo>
                  <a:pt x="195431" y="1356627"/>
                </a:lnTo>
                <a:lnTo>
                  <a:pt x="154431" y="1339300"/>
                </a:lnTo>
                <a:lnTo>
                  <a:pt x="116989" y="1316062"/>
                </a:lnTo>
                <a:lnTo>
                  <a:pt x="83694" y="1287500"/>
                </a:lnTo>
                <a:lnTo>
                  <a:pt x="55133" y="1254205"/>
                </a:lnTo>
                <a:lnTo>
                  <a:pt x="31894" y="1216763"/>
                </a:lnTo>
                <a:lnTo>
                  <a:pt x="14567" y="1175764"/>
                </a:lnTo>
                <a:lnTo>
                  <a:pt x="3739" y="1131795"/>
                </a:lnTo>
                <a:lnTo>
                  <a:pt x="0" y="1085445"/>
                </a:lnTo>
                <a:lnTo>
                  <a:pt x="0" y="285750"/>
                </a:lnTo>
                <a:lnTo>
                  <a:pt x="3739" y="239399"/>
                </a:lnTo>
                <a:lnTo>
                  <a:pt x="14567" y="195430"/>
                </a:lnTo>
                <a:lnTo>
                  <a:pt x="31894" y="154431"/>
                </a:lnTo>
                <a:lnTo>
                  <a:pt x="55133" y="116989"/>
                </a:lnTo>
                <a:lnTo>
                  <a:pt x="83694" y="83694"/>
                </a:lnTo>
                <a:lnTo>
                  <a:pt x="116989" y="55133"/>
                </a:lnTo>
                <a:lnTo>
                  <a:pt x="154431" y="31894"/>
                </a:lnTo>
                <a:lnTo>
                  <a:pt x="195431" y="14567"/>
                </a:lnTo>
                <a:lnTo>
                  <a:pt x="239399" y="3739"/>
                </a:lnTo>
                <a:lnTo>
                  <a:pt x="285749" y="0"/>
                </a:lnTo>
                <a:lnTo>
                  <a:pt x="2800349" y="0"/>
                </a:lnTo>
                <a:lnTo>
                  <a:pt x="2846700" y="3739"/>
                </a:lnTo>
                <a:lnTo>
                  <a:pt x="2890668" y="14567"/>
                </a:lnTo>
                <a:lnTo>
                  <a:pt x="2931668" y="31894"/>
                </a:lnTo>
                <a:lnTo>
                  <a:pt x="2969110" y="55133"/>
                </a:lnTo>
                <a:lnTo>
                  <a:pt x="3002405" y="83694"/>
                </a:lnTo>
                <a:lnTo>
                  <a:pt x="3030966" y="116989"/>
                </a:lnTo>
                <a:lnTo>
                  <a:pt x="3054205" y="154431"/>
                </a:lnTo>
                <a:lnTo>
                  <a:pt x="3071532" y="195430"/>
                </a:lnTo>
                <a:lnTo>
                  <a:pt x="3082360" y="239399"/>
                </a:lnTo>
                <a:lnTo>
                  <a:pt x="3086099" y="285750"/>
                </a:lnTo>
                <a:lnTo>
                  <a:pt x="3086099" y="1085445"/>
                </a:lnTo>
                <a:lnTo>
                  <a:pt x="3082360" y="1131795"/>
                </a:lnTo>
                <a:lnTo>
                  <a:pt x="3071532" y="1175764"/>
                </a:lnTo>
                <a:lnTo>
                  <a:pt x="3054205" y="1216763"/>
                </a:lnTo>
                <a:lnTo>
                  <a:pt x="3030966" y="1254205"/>
                </a:lnTo>
                <a:lnTo>
                  <a:pt x="3002405" y="1287500"/>
                </a:lnTo>
                <a:lnTo>
                  <a:pt x="2969110" y="1316062"/>
                </a:lnTo>
                <a:lnTo>
                  <a:pt x="2931668" y="1339300"/>
                </a:lnTo>
                <a:lnTo>
                  <a:pt x="2890668" y="1356627"/>
                </a:lnTo>
                <a:lnTo>
                  <a:pt x="2846700" y="1367455"/>
                </a:lnTo>
                <a:lnTo>
                  <a:pt x="2800349" y="1371195"/>
                </a:lnTo>
                <a:close/>
              </a:path>
            </a:pathLst>
          </a:custGeom>
          <a:solidFill>
            <a:srgbClr val="4B267F"/>
          </a:solidFill>
        </p:spPr>
        <p:txBody>
          <a:bodyPr wrap="square" lIns="0" tIns="0" rIns="0" bIns="0" rtlCol="0"/>
          <a:lstStyle/>
          <a:p>
            <a:endParaRPr sz="1200"/>
          </a:p>
        </p:txBody>
      </p:sp>
      <p:sp>
        <p:nvSpPr>
          <p:cNvPr id="18" name="CuadroTexto 17">
            <a:extLst>
              <a:ext uri="{FF2B5EF4-FFF2-40B4-BE49-F238E27FC236}">
                <a16:creationId xmlns:a16="http://schemas.microsoft.com/office/drawing/2014/main" id="{92B63CC6-A6B5-D504-A578-0773755FC4A5}"/>
              </a:ext>
            </a:extLst>
          </p:cNvPr>
          <p:cNvSpPr txBox="1"/>
          <p:nvPr/>
        </p:nvSpPr>
        <p:spPr>
          <a:xfrm>
            <a:off x="2855270" y="1266647"/>
            <a:ext cx="6642016" cy="461665"/>
          </a:xfrm>
          <a:prstGeom prst="rect">
            <a:avLst/>
          </a:prstGeom>
          <a:noFill/>
        </p:spPr>
        <p:txBody>
          <a:bodyPr wrap="square" rtlCol="0">
            <a:spAutoFit/>
          </a:bodyPr>
          <a:lstStyle/>
          <a:p>
            <a:pPr marL="8467" marR="3387" algn="ctr">
              <a:lnSpc>
                <a:spcPct val="100200"/>
              </a:lnSpc>
              <a:spcBef>
                <a:spcPts val="73"/>
              </a:spcBef>
            </a:pPr>
            <a:r>
              <a:rPr lang="es-MX" sz="2400" spc="-7" dirty="0">
                <a:solidFill>
                  <a:srgbClr val="562C80"/>
                </a:solidFill>
                <a:latin typeface="Arial Black" panose="020B0A04020102020204" pitchFamily="34" charset="0"/>
                <a:cs typeface="Tahoma"/>
              </a:rPr>
              <a:t>ESTRUCTURA </a:t>
            </a:r>
            <a:r>
              <a:rPr lang="es-MX" sz="2400" spc="-163" dirty="0">
                <a:solidFill>
                  <a:srgbClr val="562C80"/>
                </a:solidFill>
                <a:latin typeface="Arial Black" panose="020B0A04020102020204" pitchFamily="34" charset="0"/>
                <a:cs typeface="Tahoma"/>
              </a:rPr>
              <a:t>INTERNA</a:t>
            </a:r>
            <a:r>
              <a:rPr lang="es-MX" sz="2400" spc="-83" dirty="0">
                <a:solidFill>
                  <a:srgbClr val="562C80"/>
                </a:solidFill>
                <a:latin typeface="Arial Black" panose="020B0A04020102020204" pitchFamily="34" charset="0"/>
                <a:cs typeface="Tahoma"/>
              </a:rPr>
              <a:t> </a:t>
            </a:r>
            <a:r>
              <a:rPr lang="es-MX" sz="2400" spc="-50" dirty="0">
                <a:solidFill>
                  <a:srgbClr val="562C80"/>
                </a:solidFill>
                <a:latin typeface="Arial Black" panose="020B0A04020102020204" pitchFamily="34" charset="0"/>
                <a:cs typeface="Tahoma"/>
              </a:rPr>
              <a:t>DE</a:t>
            </a:r>
            <a:r>
              <a:rPr lang="es-MX" sz="2400" spc="-183" dirty="0">
                <a:solidFill>
                  <a:srgbClr val="562C80"/>
                </a:solidFill>
                <a:latin typeface="Arial Black" panose="020B0A04020102020204" pitchFamily="34" charset="0"/>
                <a:cs typeface="Tahoma"/>
              </a:rPr>
              <a:t> </a:t>
            </a:r>
            <a:r>
              <a:rPr lang="es-MX" sz="2400" spc="-17" dirty="0">
                <a:solidFill>
                  <a:srgbClr val="562C80"/>
                </a:solidFill>
                <a:latin typeface="Arial Black" panose="020B0A04020102020204" pitchFamily="34" charset="0"/>
                <a:cs typeface="Tahoma"/>
              </a:rPr>
              <a:t>LA </a:t>
            </a:r>
            <a:r>
              <a:rPr lang="es-MX" sz="2400" spc="-7" dirty="0">
                <a:solidFill>
                  <a:srgbClr val="562C80"/>
                </a:solidFill>
                <a:latin typeface="Arial Black" panose="020B0A04020102020204" pitchFamily="34" charset="0"/>
                <a:cs typeface="Tahoma"/>
              </a:rPr>
              <a:t>PPNNA</a:t>
            </a:r>
            <a:endParaRPr lang="es-MX" sz="2400" dirty="0">
              <a:solidFill>
                <a:srgbClr val="562C80"/>
              </a:solidFill>
              <a:latin typeface="Arial Black" panose="020B0A04020102020204" pitchFamily="34" charset="0"/>
              <a:cs typeface="Tahoma"/>
            </a:endParaRPr>
          </a:p>
        </p:txBody>
      </p:sp>
      <p:sp>
        <p:nvSpPr>
          <p:cNvPr id="140" name="object 3"/>
          <p:cNvSpPr/>
          <p:nvPr/>
        </p:nvSpPr>
        <p:spPr>
          <a:xfrm>
            <a:off x="2355289" y="3112695"/>
            <a:ext cx="2057400" cy="914400"/>
          </a:xfrm>
          <a:custGeom>
            <a:avLst/>
            <a:gdLst/>
            <a:ahLst/>
            <a:cxnLst/>
            <a:rect l="l" t="t" r="r" b="b"/>
            <a:pathLst>
              <a:path w="3086100" h="1371600">
                <a:moveTo>
                  <a:pt x="2800349" y="1371195"/>
                </a:moveTo>
                <a:lnTo>
                  <a:pt x="285749" y="1371195"/>
                </a:lnTo>
                <a:lnTo>
                  <a:pt x="239399" y="1367455"/>
                </a:lnTo>
                <a:lnTo>
                  <a:pt x="195431" y="1356627"/>
                </a:lnTo>
                <a:lnTo>
                  <a:pt x="154431" y="1339300"/>
                </a:lnTo>
                <a:lnTo>
                  <a:pt x="116989" y="1316062"/>
                </a:lnTo>
                <a:lnTo>
                  <a:pt x="83694" y="1287500"/>
                </a:lnTo>
                <a:lnTo>
                  <a:pt x="55133" y="1254205"/>
                </a:lnTo>
                <a:lnTo>
                  <a:pt x="31894" y="1216763"/>
                </a:lnTo>
                <a:lnTo>
                  <a:pt x="14567" y="1175764"/>
                </a:lnTo>
                <a:lnTo>
                  <a:pt x="3739" y="1131795"/>
                </a:lnTo>
                <a:lnTo>
                  <a:pt x="0" y="1085445"/>
                </a:lnTo>
                <a:lnTo>
                  <a:pt x="0" y="285750"/>
                </a:lnTo>
                <a:lnTo>
                  <a:pt x="3739" y="239399"/>
                </a:lnTo>
                <a:lnTo>
                  <a:pt x="14567" y="195430"/>
                </a:lnTo>
                <a:lnTo>
                  <a:pt x="31894" y="154431"/>
                </a:lnTo>
                <a:lnTo>
                  <a:pt x="55133" y="116989"/>
                </a:lnTo>
                <a:lnTo>
                  <a:pt x="83694" y="83694"/>
                </a:lnTo>
                <a:lnTo>
                  <a:pt x="116989" y="55133"/>
                </a:lnTo>
                <a:lnTo>
                  <a:pt x="154431" y="31894"/>
                </a:lnTo>
                <a:lnTo>
                  <a:pt x="195431" y="14567"/>
                </a:lnTo>
                <a:lnTo>
                  <a:pt x="239399" y="3739"/>
                </a:lnTo>
                <a:lnTo>
                  <a:pt x="285749" y="0"/>
                </a:lnTo>
                <a:lnTo>
                  <a:pt x="2800349" y="0"/>
                </a:lnTo>
                <a:lnTo>
                  <a:pt x="2846700" y="3739"/>
                </a:lnTo>
                <a:lnTo>
                  <a:pt x="2890668" y="14567"/>
                </a:lnTo>
                <a:lnTo>
                  <a:pt x="2931668" y="31894"/>
                </a:lnTo>
                <a:lnTo>
                  <a:pt x="2969110" y="55133"/>
                </a:lnTo>
                <a:lnTo>
                  <a:pt x="3002405" y="83694"/>
                </a:lnTo>
                <a:lnTo>
                  <a:pt x="3030966" y="116989"/>
                </a:lnTo>
                <a:lnTo>
                  <a:pt x="3054205" y="154431"/>
                </a:lnTo>
                <a:lnTo>
                  <a:pt x="3071532" y="195430"/>
                </a:lnTo>
                <a:lnTo>
                  <a:pt x="3082360" y="239399"/>
                </a:lnTo>
                <a:lnTo>
                  <a:pt x="3086099" y="285750"/>
                </a:lnTo>
                <a:lnTo>
                  <a:pt x="3086099" y="1085445"/>
                </a:lnTo>
                <a:lnTo>
                  <a:pt x="3082360" y="1131795"/>
                </a:lnTo>
                <a:lnTo>
                  <a:pt x="3071532" y="1175764"/>
                </a:lnTo>
                <a:lnTo>
                  <a:pt x="3054205" y="1216763"/>
                </a:lnTo>
                <a:lnTo>
                  <a:pt x="3030966" y="1254205"/>
                </a:lnTo>
                <a:lnTo>
                  <a:pt x="3002405" y="1287500"/>
                </a:lnTo>
                <a:lnTo>
                  <a:pt x="2969110" y="1316062"/>
                </a:lnTo>
                <a:lnTo>
                  <a:pt x="2931668" y="1339300"/>
                </a:lnTo>
                <a:lnTo>
                  <a:pt x="2890668" y="1356627"/>
                </a:lnTo>
                <a:lnTo>
                  <a:pt x="2846700" y="1367455"/>
                </a:lnTo>
                <a:lnTo>
                  <a:pt x="2800349" y="1371195"/>
                </a:lnTo>
                <a:close/>
              </a:path>
            </a:pathLst>
          </a:custGeom>
          <a:solidFill>
            <a:srgbClr val="4B267F"/>
          </a:solidFill>
        </p:spPr>
        <p:txBody>
          <a:bodyPr wrap="square" lIns="0" tIns="0" rIns="0" bIns="0" rtlCol="0"/>
          <a:lstStyle/>
          <a:p>
            <a:endParaRPr sz="1200"/>
          </a:p>
        </p:txBody>
      </p:sp>
      <p:sp>
        <p:nvSpPr>
          <p:cNvPr id="141" name="object 4"/>
          <p:cNvSpPr txBox="1">
            <a:spLocks/>
          </p:cNvSpPr>
          <p:nvPr/>
        </p:nvSpPr>
        <p:spPr>
          <a:xfrm>
            <a:off x="2573637" y="3433321"/>
            <a:ext cx="1620943" cy="244448"/>
          </a:xfrm>
          <a:prstGeom prst="rect">
            <a:avLst/>
          </a:prstGeom>
        </p:spPr>
        <p:txBody>
          <a:bodyPr vert="horz" wrap="square" lIns="0" tIns="8467"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467">
              <a:lnSpc>
                <a:spcPct val="100000"/>
              </a:lnSpc>
              <a:spcBef>
                <a:spcPts val="67"/>
              </a:spcBef>
            </a:pPr>
            <a:r>
              <a:rPr lang="es-MX" sz="1533" b="1" spc="-7">
                <a:solidFill>
                  <a:srgbClr val="FFFFFF"/>
                </a:solidFill>
                <a:latin typeface="Arial"/>
                <a:cs typeface="Arial"/>
              </a:rPr>
              <a:t>PROCURADURIA</a:t>
            </a:r>
            <a:endParaRPr lang="es-MX" sz="1533" dirty="0">
              <a:latin typeface="Arial"/>
              <a:cs typeface="Arial"/>
            </a:endParaRPr>
          </a:p>
        </p:txBody>
      </p:sp>
      <p:cxnSp>
        <p:nvCxnSpPr>
          <p:cNvPr id="203" name="Conector recto de flecha 202"/>
          <p:cNvCxnSpPr/>
          <p:nvPr/>
        </p:nvCxnSpPr>
        <p:spPr>
          <a:xfrm>
            <a:off x="4297218" y="3590688"/>
            <a:ext cx="716647" cy="0"/>
          </a:xfrm>
          <a:prstGeom prst="straightConnector1">
            <a:avLst/>
          </a:prstGeom>
          <a:ln>
            <a:solidFill>
              <a:srgbClr val="562C7F"/>
            </a:solidFill>
            <a:tailEnd type="triangle"/>
          </a:ln>
        </p:spPr>
        <p:style>
          <a:lnRef idx="2">
            <a:schemeClr val="accent1"/>
          </a:lnRef>
          <a:fillRef idx="0">
            <a:schemeClr val="accent1"/>
          </a:fillRef>
          <a:effectRef idx="1">
            <a:schemeClr val="accent1"/>
          </a:effectRef>
          <a:fontRef idx="minor">
            <a:schemeClr val="tx1"/>
          </a:fontRef>
        </p:style>
      </p:cxnSp>
      <p:sp>
        <p:nvSpPr>
          <p:cNvPr id="210" name="Rectángulo 209"/>
          <p:cNvSpPr/>
          <p:nvPr/>
        </p:nvSpPr>
        <p:spPr>
          <a:xfrm>
            <a:off x="7562260" y="2952336"/>
            <a:ext cx="2448560" cy="1116588"/>
          </a:xfrm>
          <a:prstGeom prst="rect">
            <a:avLst/>
          </a:prstGeom>
        </p:spPr>
        <p:txBody>
          <a:bodyPr wrap="square">
            <a:spAutoFit/>
          </a:bodyPr>
          <a:lstStyle/>
          <a:p>
            <a:pPr marL="179917" marR="3387" indent="-171450">
              <a:lnSpc>
                <a:spcPct val="117200"/>
              </a:lnSpc>
              <a:spcBef>
                <a:spcPts val="67"/>
              </a:spcBef>
              <a:buFont typeface="Arial" panose="020B0604020202020204" pitchFamily="34" charset="0"/>
              <a:buChar char="•"/>
            </a:pPr>
            <a:r>
              <a:rPr lang="es-MX" sz="1100" b="1" spc="-7" dirty="0">
                <a:solidFill>
                  <a:schemeClr val="bg1"/>
                </a:solidFill>
                <a:latin typeface="Arial"/>
                <a:cs typeface="Arial"/>
              </a:rPr>
              <a:t>ASESORIAS JURIDICAS</a:t>
            </a:r>
          </a:p>
          <a:p>
            <a:pPr marL="179917" marR="3387" indent="-171450">
              <a:lnSpc>
                <a:spcPct val="117200"/>
              </a:lnSpc>
              <a:spcBef>
                <a:spcPts val="67"/>
              </a:spcBef>
              <a:buFont typeface="Arial" panose="020B0604020202020204" pitchFamily="34" charset="0"/>
              <a:buChar char="•"/>
            </a:pPr>
            <a:r>
              <a:rPr lang="es-MX" sz="1100" b="1" spc="-7" dirty="0">
                <a:solidFill>
                  <a:schemeClr val="bg1"/>
                </a:solidFill>
                <a:latin typeface="Arial"/>
                <a:cs typeface="Arial"/>
              </a:rPr>
              <a:t>REPRESENTACIONES</a:t>
            </a:r>
          </a:p>
          <a:p>
            <a:pPr marL="179917" marR="3387" indent="-171450">
              <a:lnSpc>
                <a:spcPct val="117200"/>
              </a:lnSpc>
              <a:spcBef>
                <a:spcPts val="67"/>
              </a:spcBef>
              <a:buFont typeface="Arial" panose="020B0604020202020204" pitchFamily="34" charset="0"/>
              <a:buChar char="•"/>
            </a:pPr>
            <a:r>
              <a:rPr lang="es-MX" sz="1100" b="1" spc="-7" dirty="0">
                <a:solidFill>
                  <a:schemeClr val="bg1"/>
                </a:solidFill>
                <a:latin typeface="Arial"/>
                <a:cs typeface="Arial"/>
              </a:rPr>
              <a:t>ACOMPAÑAMIENTOS </a:t>
            </a:r>
          </a:p>
          <a:p>
            <a:pPr marL="179917" marR="3387" indent="-171450">
              <a:lnSpc>
                <a:spcPct val="117200"/>
              </a:lnSpc>
              <a:spcBef>
                <a:spcPts val="67"/>
              </a:spcBef>
              <a:buFont typeface="Arial" panose="020B0604020202020204" pitchFamily="34" charset="0"/>
              <a:buChar char="•"/>
            </a:pPr>
            <a:r>
              <a:rPr lang="es-MX" sz="1100" b="1" dirty="0">
                <a:solidFill>
                  <a:schemeClr val="bg1"/>
                </a:solidFill>
                <a:latin typeface="Arial"/>
                <a:cs typeface="Arial"/>
              </a:rPr>
              <a:t>DENUNCIAS ANONIMAS</a:t>
            </a:r>
            <a:endParaRPr lang="es-MX" sz="1100" b="1" spc="-17" dirty="0">
              <a:solidFill>
                <a:schemeClr val="bg1"/>
              </a:solidFill>
              <a:latin typeface="Arial"/>
              <a:cs typeface="Arial"/>
            </a:endParaRPr>
          </a:p>
          <a:p>
            <a:pPr marL="179917" marR="3387" indent="-171450">
              <a:lnSpc>
                <a:spcPct val="117200"/>
              </a:lnSpc>
              <a:spcBef>
                <a:spcPts val="67"/>
              </a:spcBef>
              <a:buFont typeface="Arial" panose="020B0604020202020204" pitchFamily="34" charset="0"/>
              <a:buChar char="•"/>
            </a:pPr>
            <a:r>
              <a:rPr lang="es-MX" sz="1100" b="1" spc="-7" dirty="0">
                <a:solidFill>
                  <a:schemeClr val="bg1"/>
                </a:solidFill>
                <a:latin typeface="Arial"/>
                <a:cs typeface="Arial"/>
              </a:rPr>
              <a:t>MEDIACION</a:t>
            </a:r>
            <a:endParaRPr lang="es-MX" sz="1100" dirty="0">
              <a:solidFill>
                <a:schemeClr val="bg1"/>
              </a:solidFill>
              <a:latin typeface="Arial"/>
              <a:cs typeface="Arial"/>
            </a:endParaRPr>
          </a:p>
        </p:txBody>
      </p:sp>
      <p:cxnSp>
        <p:nvCxnSpPr>
          <p:cNvPr id="212" name="Conector recto de flecha 211"/>
          <p:cNvCxnSpPr/>
          <p:nvPr/>
        </p:nvCxnSpPr>
        <p:spPr>
          <a:xfrm>
            <a:off x="6655941" y="3590688"/>
            <a:ext cx="716647" cy="0"/>
          </a:xfrm>
          <a:prstGeom prst="straightConnector1">
            <a:avLst/>
          </a:prstGeom>
          <a:ln>
            <a:solidFill>
              <a:srgbClr val="562C7F"/>
            </a:solidFill>
            <a:tailEnd type="triangle"/>
          </a:ln>
        </p:spPr>
        <p:style>
          <a:lnRef idx="2">
            <a:schemeClr val="accent1"/>
          </a:lnRef>
          <a:fillRef idx="0">
            <a:schemeClr val="accent1"/>
          </a:fillRef>
          <a:effectRef idx="1">
            <a:schemeClr val="accent1"/>
          </a:effectRef>
          <a:fontRef idx="minor">
            <a:schemeClr val="tx1"/>
          </a:fontRef>
        </p:style>
      </p:cxnSp>
      <p:sp>
        <p:nvSpPr>
          <p:cNvPr id="207" name="Rectángulo redondeado 206"/>
          <p:cNvSpPr/>
          <p:nvPr/>
        </p:nvSpPr>
        <p:spPr>
          <a:xfrm>
            <a:off x="5129336" y="2970041"/>
            <a:ext cx="1716278" cy="1171008"/>
          </a:xfrm>
          <a:prstGeom prst="roundRect">
            <a:avLst/>
          </a:prstGeom>
          <a:solidFill>
            <a:srgbClr val="DCB885"/>
          </a:solidFill>
          <a:ln>
            <a:solidFill>
              <a:srgbClr val="DCB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srgbClr val="DCB885"/>
                </a:solidFill>
              </a:ln>
              <a:solidFill>
                <a:srgbClr val="DCB885"/>
              </a:solidFill>
            </a:endParaRPr>
          </a:p>
        </p:txBody>
      </p:sp>
      <p:sp>
        <p:nvSpPr>
          <p:cNvPr id="148" name="object 11"/>
          <p:cNvSpPr txBox="1"/>
          <p:nvPr/>
        </p:nvSpPr>
        <p:spPr>
          <a:xfrm>
            <a:off x="5045081" y="3039683"/>
            <a:ext cx="1934386" cy="1021305"/>
          </a:xfrm>
          <a:prstGeom prst="rect">
            <a:avLst/>
          </a:prstGeom>
        </p:spPr>
        <p:txBody>
          <a:bodyPr vert="horz" wrap="square" lIns="0" tIns="170180" rIns="0" bIns="0" rtlCol="0">
            <a:spAutoFit/>
          </a:bodyPr>
          <a:lstStyle/>
          <a:p>
            <a:pPr marL="184159" marR="179079" algn="ctr">
              <a:lnSpc>
                <a:spcPct val="114599"/>
              </a:lnSpc>
              <a:spcBef>
                <a:spcPts val="1340"/>
              </a:spcBef>
            </a:pPr>
            <a:r>
              <a:rPr sz="1200" b="1" spc="-7" dirty="0">
                <a:solidFill>
                  <a:schemeClr val="bg1"/>
                </a:solidFill>
                <a:latin typeface="Arial"/>
                <a:cs typeface="Arial"/>
              </a:rPr>
              <a:t>DEPARTAMENTO </a:t>
            </a:r>
            <a:r>
              <a:rPr sz="1200" b="1" dirty="0">
                <a:solidFill>
                  <a:schemeClr val="bg1"/>
                </a:solidFill>
                <a:latin typeface="Arial"/>
                <a:cs typeface="Arial"/>
              </a:rPr>
              <a:t>DE</a:t>
            </a:r>
            <a:r>
              <a:rPr sz="1200" b="1" spc="3" dirty="0">
                <a:solidFill>
                  <a:schemeClr val="bg1"/>
                </a:solidFill>
                <a:latin typeface="Arial"/>
                <a:cs typeface="Arial"/>
              </a:rPr>
              <a:t> </a:t>
            </a:r>
            <a:r>
              <a:rPr sz="1200" b="1" spc="-7" dirty="0">
                <a:solidFill>
                  <a:schemeClr val="bg1"/>
                </a:solidFill>
                <a:latin typeface="Arial"/>
                <a:cs typeface="Arial"/>
              </a:rPr>
              <a:t>PROTECCIÓN </a:t>
            </a:r>
            <a:r>
              <a:rPr sz="1200" b="1" dirty="0">
                <a:solidFill>
                  <a:schemeClr val="bg1"/>
                </a:solidFill>
                <a:latin typeface="Arial"/>
                <a:cs typeface="Arial"/>
              </a:rPr>
              <a:t>Y </a:t>
            </a:r>
            <a:r>
              <a:rPr sz="1200" b="1" spc="-7" dirty="0">
                <a:solidFill>
                  <a:schemeClr val="bg1"/>
                </a:solidFill>
                <a:latin typeface="Arial"/>
                <a:cs typeface="Arial"/>
              </a:rPr>
              <a:t>ASISTENCIA JURÍDICA</a:t>
            </a:r>
            <a:endParaRPr sz="1200" dirty="0">
              <a:solidFill>
                <a:schemeClr val="bg1"/>
              </a:solidFill>
              <a:latin typeface="Arial"/>
              <a:cs typeface="Arial"/>
            </a:endParaRPr>
          </a:p>
        </p:txBody>
      </p:sp>
    </p:spTree>
    <p:extLst>
      <p:ext uri="{BB962C8B-B14F-4D97-AF65-F5344CB8AC3E}">
        <p14:creationId xmlns:p14="http://schemas.microsoft.com/office/powerpoint/2010/main" val="1467479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id="{F0522D34-3004-36F9-6200-7DAC6339F9BD}"/>
              </a:ext>
            </a:extLst>
          </p:cNvPr>
          <p:cNvSpPr/>
          <p:nvPr/>
        </p:nvSpPr>
        <p:spPr>
          <a:xfrm>
            <a:off x="4542905" y="2781941"/>
            <a:ext cx="1698905" cy="1278842"/>
          </a:xfrm>
          <a:prstGeom prst="roundRect">
            <a:avLst/>
          </a:prstGeom>
          <a:solidFill>
            <a:srgbClr val="DCB885"/>
          </a:solidFill>
          <a:ln>
            <a:solidFill>
              <a:srgbClr val="DCB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srgbClr val="DCB885"/>
                </a:solidFill>
              </a:ln>
              <a:solidFill>
                <a:srgbClr val="DCB885"/>
              </a:solidFill>
            </a:endParaRPr>
          </a:p>
        </p:txBody>
      </p:sp>
      <p:sp>
        <p:nvSpPr>
          <p:cNvPr id="11" name="CuadroTexto 10">
            <a:extLst>
              <a:ext uri="{FF2B5EF4-FFF2-40B4-BE49-F238E27FC236}">
                <a16:creationId xmlns:a16="http://schemas.microsoft.com/office/drawing/2014/main" id="{B5E79207-5DB0-D111-6BCC-2EC2513D0DD1}"/>
              </a:ext>
            </a:extLst>
          </p:cNvPr>
          <p:cNvSpPr txBox="1"/>
          <p:nvPr/>
        </p:nvSpPr>
        <p:spPr>
          <a:xfrm>
            <a:off x="2858747" y="1356301"/>
            <a:ext cx="6642016" cy="461665"/>
          </a:xfrm>
          <a:prstGeom prst="rect">
            <a:avLst/>
          </a:prstGeom>
          <a:noFill/>
        </p:spPr>
        <p:txBody>
          <a:bodyPr wrap="square" rtlCol="0">
            <a:spAutoFit/>
          </a:bodyPr>
          <a:lstStyle/>
          <a:p>
            <a:pPr marL="8467" marR="3387" algn="ctr">
              <a:lnSpc>
                <a:spcPct val="100200"/>
              </a:lnSpc>
              <a:spcBef>
                <a:spcPts val="73"/>
              </a:spcBef>
            </a:pPr>
            <a:r>
              <a:rPr lang="es-MX" sz="2400" spc="-7" dirty="0">
                <a:solidFill>
                  <a:srgbClr val="562C80"/>
                </a:solidFill>
                <a:latin typeface="Arial Black" panose="020B0A04020102020204" pitchFamily="34" charset="0"/>
                <a:cs typeface="Tahoma"/>
              </a:rPr>
              <a:t>ESTRUCTURA </a:t>
            </a:r>
            <a:r>
              <a:rPr lang="es-MX" sz="2400" spc="-163" dirty="0">
                <a:solidFill>
                  <a:srgbClr val="562C80"/>
                </a:solidFill>
                <a:latin typeface="Arial Black" panose="020B0A04020102020204" pitchFamily="34" charset="0"/>
                <a:cs typeface="Tahoma"/>
              </a:rPr>
              <a:t>INTERNA</a:t>
            </a:r>
            <a:r>
              <a:rPr lang="es-MX" sz="2400" spc="-83" dirty="0">
                <a:solidFill>
                  <a:srgbClr val="562C80"/>
                </a:solidFill>
                <a:latin typeface="Arial Black" panose="020B0A04020102020204" pitchFamily="34" charset="0"/>
                <a:cs typeface="Tahoma"/>
              </a:rPr>
              <a:t> </a:t>
            </a:r>
            <a:r>
              <a:rPr lang="es-MX" sz="2400" spc="-50" dirty="0">
                <a:solidFill>
                  <a:srgbClr val="562C80"/>
                </a:solidFill>
                <a:latin typeface="Arial Black" panose="020B0A04020102020204" pitchFamily="34" charset="0"/>
                <a:cs typeface="Tahoma"/>
              </a:rPr>
              <a:t>DE</a:t>
            </a:r>
            <a:r>
              <a:rPr lang="es-MX" sz="2400" spc="-183" dirty="0">
                <a:solidFill>
                  <a:srgbClr val="562C80"/>
                </a:solidFill>
                <a:latin typeface="Arial Black" panose="020B0A04020102020204" pitchFamily="34" charset="0"/>
                <a:cs typeface="Tahoma"/>
              </a:rPr>
              <a:t> </a:t>
            </a:r>
            <a:r>
              <a:rPr lang="es-MX" sz="2400" spc="-17" dirty="0">
                <a:solidFill>
                  <a:srgbClr val="562C80"/>
                </a:solidFill>
                <a:latin typeface="Arial Black" panose="020B0A04020102020204" pitchFamily="34" charset="0"/>
                <a:cs typeface="Tahoma"/>
              </a:rPr>
              <a:t>LA </a:t>
            </a:r>
            <a:r>
              <a:rPr lang="es-MX" sz="2400" spc="-7" dirty="0">
                <a:solidFill>
                  <a:srgbClr val="562C80"/>
                </a:solidFill>
                <a:latin typeface="Arial Black" panose="020B0A04020102020204" pitchFamily="34" charset="0"/>
                <a:cs typeface="Tahoma"/>
              </a:rPr>
              <a:t>PPNNA</a:t>
            </a:r>
            <a:endParaRPr lang="es-MX" sz="2400" dirty="0">
              <a:solidFill>
                <a:srgbClr val="562C80"/>
              </a:solidFill>
              <a:latin typeface="Arial Black" panose="020B0A04020102020204" pitchFamily="34" charset="0"/>
              <a:cs typeface="Tahoma"/>
            </a:endParaRPr>
          </a:p>
        </p:txBody>
      </p:sp>
      <p:sp>
        <p:nvSpPr>
          <p:cNvPr id="12" name="object 3">
            <a:extLst>
              <a:ext uri="{FF2B5EF4-FFF2-40B4-BE49-F238E27FC236}">
                <a16:creationId xmlns:a16="http://schemas.microsoft.com/office/drawing/2014/main" id="{66B5C191-00DE-316C-D9FF-7BCD5D77B9E2}"/>
              </a:ext>
            </a:extLst>
          </p:cNvPr>
          <p:cNvSpPr/>
          <p:nvPr/>
        </p:nvSpPr>
        <p:spPr>
          <a:xfrm>
            <a:off x="1749808" y="2944275"/>
            <a:ext cx="2057400" cy="914400"/>
          </a:xfrm>
          <a:custGeom>
            <a:avLst/>
            <a:gdLst/>
            <a:ahLst/>
            <a:cxnLst/>
            <a:rect l="l" t="t" r="r" b="b"/>
            <a:pathLst>
              <a:path w="3086100" h="1371600">
                <a:moveTo>
                  <a:pt x="2800349" y="1371195"/>
                </a:moveTo>
                <a:lnTo>
                  <a:pt x="285749" y="1371195"/>
                </a:lnTo>
                <a:lnTo>
                  <a:pt x="239399" y="1367455"/>
                </a:lnTo>
                <a:lnTo>
                  <a:pt x="195431" y="1356627"/>
                </a:lnTo>
                <a:lnTo>
                  <a:pt x="154431" y="1339300"/>
                </a:lnTo>
                <a:lnTo>
                  <a:pt x="116989" y="1316062"/>
                </a:lnTo>
                <a:lnTo>
                  <a:pt x="83694" y="1287500"/>
                </a:lnTo>
                <a:lnTo>
                  <a:pt x="55133" y="1254205"/>
                </a:lnTo>
                <a:lnTo>
                  <a:pt x="31894" y="1216763"/>
                </a:lnTo>
                <a:lnTo>
                  <a:pt x="14567" y="1175764"/>
                </a:lnTo>
                <a:lnTo>
                  <a:pt x="3739" y="1131795"/>
                </a:lnTo>
                <a:lnTo>
                  <a:pt x="0" y="1085445"/>
                </a:lnTo>
                <a:lnTo>
                  <a:pt x="0" y="285750"/>
                </a:lnTo>
                <a:lnTo>
                  <a:pt x="3739" y="239399"/>
                </a:lnTo>
                <a:lnTo>
                  <a:pt x="14567" y="195430"/>
                </a:lnTo>
                <a:lnTo>
                  <a:pt x="31894" y="154431"/>
                </a:lnTo>
                <a:lnTo>
                  <a:pt x="55133" y="116989"/>
                </a:lnTo>
                <a:lnTo>
                  <a:pt x="83694" y="83694"/>
                </a:lnTo>
                <a:lnTo>
                  <a:pt x="116989" y="55133"/>
                </a:lnTo>
                <a:lnTo>
                  <a:pt x="154431" y="31894"/>
                </a:lnTo>
                <a:lnTo>
                  <a:pt x="195431" y="14567"/>
                </a:lnTo>
                <a:lnTo>
                  <a:pt x="239399" y="3739"/>
                </a:lnTo>
                <a:lnTo>
                  <a:pt x="285749" y="0"/>
                </a:lnTo>
                <a:lnTo>
                  <a:pt x="2800349" y="0"/>
                </a:lnTo>
                <a:lnTo>
                  <a:pt x="2846700" y="3739"/>
                </a:lnTo>
                <a:lnTo>
                  <a:pt x="2890668" y="14567"/>
                </a:lnTo>
                <a:lnTo>
                  <a:pt x="2931668" y="31894"/>
                </a:lnTo>
                <a:lnTo>
                  <a:pt x="2969110" y="55133"/>
                </a:lnTo>
                <a:lnTo>
                  <a:pt x="3002405" y="83694"/>
                </a:lnTo>
                <a:lnTo>
                  <a:pt x="3030966" y="116989"/>
                </a:lnTo>
                <a:lnTo>
                  <a:pt x="3054205" y="154431"/>
                </a:lnTo>
                <a:lnTo>
                  <a:pt x="3071532" y="195430"/>
                </a:lnTo>
                <a:lnTo>
                  <a:pt x="3082360" y="239399"/>
                </a:lnTo>
                <a:lnTo>
                  <a:pt x="3086099" y="285750"/>
                </a:lnTo>
                <a:lnTo>
                  <a:pt x="3086099" y="1085445"/>
                </a:lnTo>
                <a:lnTo>
                  <a:pt x="3082360" y="1131795"/>
                </a:lnTo>
                <a:lnTo>
                  <a:pt x="3071532" y="1175764"/>
                </a:lnTo>
                <a:lnTo>
                  <a:pt x="3054205" y="1216763"/>
                </a:lnTo>
                <a:lnTo>
                  <a:pt x="3030966" y="1254205"/>
                </a:lnTo>
                <a:lnTo>
                  <a:pt x="3002405" y="1287500"/>
                </a:lnTo>
                <a:lnTo>
                  <a:pt x="2969110" y="1316062"/>
                </a:lnTo>
                <a:lnTo>
                  <a:pt x="2931668" y="1339300"/>
                </a:lnTo>
                <a:lnTo>
                  <a:pt x="2890668" y="1356627"/>
                </a:lnTo>
                <a:lnTo>
                  <a:pt x="2846700" y="1367455"/>
                </a:lnTo>
                <a:lnTo>
                  <a:pt x="2800349" y="1371195"/>
                </a:lnTo>
                <a:close/>
              </a:path>
            </a:pathLst>
          </a:custGeom>
          <a:solidFill>
            <a:srgbClr val="4B267F"/>
          </a:solidFill>
        </p:spPr>
        <p:txBody>
          <a:bodyPr wrap="square" lIns="0" tIns="0" rIns="0" bIns="0" rtlCol="0"/>
          <a:lstStyle/>
          <a:p>
            <a:endParaRPr sz="1200"/>
          </a:p>
        </p:txBody>
      </p:sp>
      <p:sp>
        <p:nvSpPr>
          <p:cNvPr id="13" name="object 4">
            <a:extLst>
              <a:ext uri="{FF2B5EF4-FFF2-40B4-BE49-F238E27FC236}">
                <a16:creationId xmlns:a16="http://schemas.microsoft.com/office/drawing/2014/main" id="{ADCCFBAA-C298-172A-BAC6-4D231E957D23}"/>
              </a:ext>
            </a:extLst>
          </p:cNvPr>
          <p:cNvSpPr txBox="1">
            <a:spLocks/>
          </p:cNvSpPr>
          <p:nvPr/>
        </p:nvSpPr>
        <p:spPr>
          <a:xfrm>
            <a:off x="1968156" y="3264901"/>
            <a:ext cx="1620943" cy="244448"/>
          </a:xfrm>
          <a:prstGeom prst="rect">
            <a:avLst/>
          </a:prstGeom>
        </p:spPr>
        <p:txBody>
          <a:bodyPr vert="horz" wrap="square" lIns="0" tIns="8467" rIns="0" bIns="0" rtlCol="0" anchor="ctr">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8467">
              <a:lnSpc>
                <a:spcPct val="100000"/>
              </a:lnSpc>
              <a:spcBef>
                <a:spcPts val="67"/>
              </a:spcBef>
            </a:pPr>
            <a:r>
              <a:rPr lang="es-MX" sz="1533" b="1" spc="-7">
                <a:solidFill>
                  <a:srgbClr val="FFFFFF"/>
                </a:solidFill>
                <a:latin typeface="Arial"/>
                <a:cs typeface="Arial"/>
              </a:rPr>
              <a:t>PROCURADURIA</a:t>
            </a:r>
            <a:endParaRPr lang="es-MX" sz="1533" dirty="0">
              <a:latin typeface="Arial"/>
              <a:cs typeface="Arial"/>
            </a:endParaRPr>
          </a:p>
        </p:txBody>
      </p:sp>
      <p:sp>
        <p:nvSpPr>
          <p:cNvPr id="14" name="Rectángulo 13">
            <a:extLst>
              <a:ext uri="{FF2B5EF4-FFF2-40B4-BE49-F238E27FC236}">
                <a16:creationId xmlns:a16="http://schemas.microsoft.com/office/drawing/2014/main" id="{26F9651A-C5DC-FA8C-C73B-A729DF1F6352}"/>
              </a:ext>
            </a:extLst>
          </p:cNvPr>
          <p:cNvSpPr/>
          <p:nvPr/>
        </p:nvSpPr>
        <p:spPr>
          <a:xfrm>
            <a:off x="4255367" y="2947073"/>
            <a:ext cx="2265200" cy="963854"/>
          </a:xfrm>
          <a:prstGeom prst="rect">
            <a:avLst/>
          </a:prstGeom>
        </p:spPr>
        <p:txBody>
          <a:bodyPr wrap="square">
            <a:spAutoFit/>
          </a:bodyPr>
          <a:lstStyle/>
          <a:p>
            <a:pPr marL="237502" marR="232422" algn="ctr">
              <a:lnSpc>
                <a:spcPct val="118400"/>
              </a:lnSpc>
              <a:spcBef>
                <a:spcPts val="1103"/>
              </a:spcBef>
            </a:pPr>
            <a:r>
              <a:rPr lang="es-MX" sz="1200" b="1" dirty="0">
                <a:solidFill>
                  <a:schemeClr val="bg1"/>
                </a:solidFill>
                <a:latin typeface="Arial"/>
                <a:cs typeface="Arial"/>
              </a:rPr>
              <a:t>DEPARTAMENTO</a:t>
            </a:r>
            <a:r>
              <a:rPr lang="es-MX" sz="1200" b="1" spc="-30" dirty="0">
                <a:solidFill>
                  <a:schemeClr val="bg1"/>
                </a:solidFill>
                <a:latin typeface="Arial"/>
                <a:cs typeface="Arial"/>
              </a:rPr>
              <a:t> </a:t>
            </a:r>
            <a:r>
              <a:rPr lang="es-MX" sz="1200" b="1" spc="-17" dirty="0">
                <a:solidFill>
                  <a:schemeClr val="bg1"/>
                </a:solidFill>
                <a:latin typeface="Arial"/>
                <a:cs typeface="Arial"/>
              </a:rPr>
              <a:t>DE </a:t>
            </a:r>
            <a:r>
              <a:rPr lang="es-MX" sz="1200" b="1" dirty="0">
                <a:solidFill>
                  <a:schemeClr val="bg1"/>
                </a:solidFill>
                <a:latin typeface="Arial"/>
                <a:cs typeface="Arial"/>
              </a:rPr>
              <a:t>PROTECCIÓN </a:t>
            </a:r>
            <a:r>
              <a:rPr lang="es-MX" sz="1200" b="1" spc="-33" dirty="0">
                <a:solidFill>
                  <a:schemeClr val="bg1"/>
                </a:solidFill>
                <a:latin typeface="Arial"/>
                <a:cs typeface="Arial"/>
              </a:rPr>
              <a:t>Y </a:t>
            </a:r>
            <a:r>
              <a:rPr lang="es-MX" sz="1200" b="1" dirty="0">
                <a:solidFill>
                  <a:schemeClr val="bg1"/>
                </a:solidFill>
                <a:latin typeface="Arial"/>
                <a:cs typeface="Arial"/>
              </a:rPr>
              <a:t>RESTITUCIÓN</a:t>
            </a:r>
            <a:r>
              <a:rPr lang="es-MX" sz="1200" b="1" spc="7" dirty="0">
                <a:solidFill>
                  <a:schemeClr val="bg1"/>
                </a:solidFill>
                <a:latin typeface="Arial"/>
                <a:cs typeface="Arial"/>
              </a:rPr>
              <a:t> </a:t>
            </a:r>
            <a:r>
              <a:rPr lang="es-MX" sz="1200" b="1" spc="-17" dirty="0">
                <a:solidFill>
                  <a:schemeClr val="bg1"/>
                </a:solidFill>
                <a:latin typeface="Arial"/>
                <a:cs typeface="Arial"/>
              </a:rPr>
              <a:t>DE </a:t>
            </a:r>
            <a:r>
              <a:rPr lang="es-MX" sz="1200" b="1" dirty="0">
                <a:solidFill>
                  <a:schemeClr val="bg1"/>
                </a:solidFill>
                <a:latin typeface="Arial"/>
                <a:cs typeface="Arial"/>
              </a:rPr>
              <a:t>DERECHOS</a:t>
            </a:r>
            <a:r>
              <a:rPr lang="es-MX" sz="1200" b="1" spc="-7" dirty="0">
                <a:solidFill>
                  <a:schemeClr val="bg1"/>
                </a:solidFill>
                <a:latin typeface="Arial"/>
                <a:cs typeface="Arial"/>
              </a:rPr>
              <a:t> </a:t>
            </a:r>
            <a:r>
              <a:rPr lang="es-MX" sz="1200" b="1" dirty="0">
                <a:solidFill>
                  <a:schemeClr val="bg1"/>
                </a:solidFill>
                <a:latin typeface="Arial"/>
                <a:cs typeface="Arial"/>
              </a:rPr>
              <a:t>DE</a:t>
            </a:r>
            <a:r>
              <a:rPr lang="es-MX" sz="1200" b="1" spc="-3" dirty="0">
                <a:solidFill>
                  <a:schemeClr val="bg1"/>
                </a:solidFill>
                <a:latin typeface="Arial"/>
                <a:cs typeface="Arial"/>
              </a:rPr>
              <a:t> </a:t>
            </a:r>
            <a:r>
              <a:rPr lang="es-MX" sz="1200" b="1" spc="-17" dirty="0">
                <a:solidFill>
                  <a:schemeClr val="bg1"/>
                </a:solidFill>
                <a:latin typeface="Arial"/>
                <a:cs typeface="Arial"/>
              </a:rPr>
              <a:t>NNA</a:t>
            </a:r>
            <a:endParaRPr lang="es-MX" sz="1200" dirty="0">
              <a:solidFill>
                <a:schemeClr val="bg1"/>
              </a:solidFill>
              <a:latin typeface="Arial"/>
              <a:cs typeface="Arial"/>
            </a:endParaRPr>
          </a:p>
        </p:txBody>
      </p:sp>
      <p:cxnSp>
        <p:nvCxnSpPr>
          <p:cNvPr id="15" name="Conector recto de flecha 14">
            <a:extLst>
              <a:ext uri="{FF2B5EF4-FFF2-40B4-BE49-F238E27FC236}">
                <a16:creationId xmlns:a16="http://schemas.microsoft.com/office/drawing/2014/main" id="{0A8E1B58-407E-60B7-A711-C5DC2B2AAD02}"/>
              </a:ext>
            </a:extLst>
          </p:cNvPr>
          <p:cNvCxnSpPr/>
          <p:nvPr/>
        </p:nvCxnSpPr>
        <p:spPr>
          <a:xfrm>
            <a:off x="3720711" y="3387698"/>
            <a:ext cx="716647" cy="0"/>
          </a:xfrm>
          <a:prstGeom prst="straightConnector1">
            <a:avLst/>
          </a:prstGeom>
          <a:ln>
            <a:solidFill>
              <a:srgbClr val="562C7F"/>
            </a:solidFill>
            <a:tailEnd type="triangle"/>
          </a:ln>
        </p:spPr>
        <p:style>
          <a:lnRef idx="2">
            <a:schemeClr val="accent1"/>
          </a:lnRef>
          <a:fillRef idx="0">
            <a:schemeClr val="accent1"/>
          </a:fillRef>
          <a:effectRef idx="1">
            <a:schemeClr val="accent1"/>
          </a:effectRef>
          <a:fontRef idx="minor">
            <a:schemeClr val="tx1"/>
          </a:fontRef>
        </p:style>
      </p:cxnSp>
      <p:sp>
        <p:nvSpPr>
          <p:cNvPr id="16" name="object 3">
            <a:extLst>
              <a:ext uri="{FF2B5EF4-FFF2-40B4-BE49-F238E27FC236}">
                <a16:creationId xmlns:a16="http://schemas.microsoft.com/office/drawing/2014/main" id="{1FA69450-08CE-ADBE-4F16-6B16F0FF2B41}"/>
              </a:ext>
            </a:extLst>
          </p:cNvPr>
          <p:cNvSpPr/>
          <p:nvPr/>
        </p:nvSpPr>
        <p:spPr>
          <a:xfrm>
            <a:off x="6619115" y="2703683"/>
            <a:ext cx="1138547" cy="354793"/>
          </a:xfrm>
          <a:custGeom>
            <a:avLst/>
            <a:gdLst/>
            <a:ahLst/>
            <a:cxnLst/>
            <a:rect l="l" t="t" r="r" b="b"/>
            <a:pathLst>
              <a:path w="3086100" h="1371600">
                <a:moveTo>
                  <a:pt x="2800349" y="1371195"/>
                </a:moveTo>
                <a:lnTo>
                  <a:pt x="285749" y="1371195"/>
                </a:lnTo>
                <a:lnTo>
                  <a:pt x="239399" y="1367455"/>
                </a:lnTo>
                <a:lnTo>
                  <a:pt x="195431" y="1356627"/>
                </a:lnTo>
                <a:lnTo>
                  <a:pt x="154431" y="1339300"/>
                </a:lnTo>
                <a:lnTo>
                  <a:pt x="116989" y="1316062"/>
                </a:lnTo>
                <a:lnTo>
                  <a:pt x="83694" y="1287500"/>
                </a:lnTo>
                <a:lnTo>
                  <a:pt x="55133" y="1254205"/>
                </a:lnTo>
                <a:lnTo>
                  <a:pt x="31894" y="1216763"/>
                </a:lnTo>
                <a:lnTo>
                  <a:pt x="14567" y="1175764"/>
                </a:lnTo>
                <a:lnTo>
                  <a:pt x="3739" y="1131795"/>
                </a:lnTo>
                <a:lnTo>
                  <a:pt x="0" y="1085445"/>
                </a:lnTo>
                <a:lnTo>
                  <a:pt x="0" y="285750"/>
                </a:lnTo>
                <a:lnTo>
                  <a:pt x="3739" y="239399"/>
                </a:lnTo>
                <a:lnTo>
                  <a:pt x="14567" y="195430"/>
                </a:lnTo>
                <a:lnTo>
                  <a:pt x="31894" y="154431"/>
                </a:lnTo>
                <a:lnTo>
                  <a:pt x="55133" y="116989"/>
                </a:lnTo>
                <a:lnTo>
                  <a:pt x="83694" y="83694"/>
                </a:lnTo>
                <a:lnTo>
                  <a:pt x="116989" y="55133"/>
                </a:lnTo>
                <a:lnTo>
                  <a:pt x="154431" y="31894"/>
                </a:lnTo>
                <a:lnTo>
                  <a:pt x="195431" y="14567"/>
                </a:lnTo>
                <a:lnTo>
                  <a:pt x="239399" y="3739"/>
                </a:lnTo>
                <a:lnTo>
                  <a:pt x="285749" y="0"/>
                </a:lnTo>
                <a:lnTo>
                  <a:pt x="2800349" y="0"/>
                </a:lnTo>
                <a:lnTo>
                  <a:pt x="2846700" y="3739"/>
                </a:lnTo>
                <a:lnTo>
                  <a:pt x="2890668" y="14567"/>
                </a:lnTo>
                <a:lnTo>
                  <a:pt x="2931668" y="31894"/>
                </a:lnTo>
                <a:lnTo>
                  <a:pt x="2969110" y="55133"/>
                </a:lnTo>
                <a:lnTo>
                  <a:pt x="3002405" y="83694"/>
                </a:lnTo>
                <a:lnTo>
                  <a:pt x="3030966" y="116989"/>
                </a:lnTo>
                <a:lnTo>
                  <a:pt x="3054205" y="154431"/>
                </a:lnTo>
                <a:lnTo>
                  <a:pt x="3071532" y="195430"/>
                </a:lnTo>
                <a:lnTo>
                  <a:pt x="3082360" y="239399"/>
                </a:lnTo>
                <a:lnTo>
                  <a:pt x="3086099" y="285750"/>
                </a:lnTo>
                <a:lnTo>
                  <a:pt x="3086099" y="1085445"/>
                </a:lnTo>
                <a:lnTo>
                  <a:pt x="3082360" y="1131795"/>
                </a:lnTo>
                <a:lnTo>
                  <a:pt x="3071532" y="1175764"/>
                </a:lnTo>
                <a:lnTo>
                  <a:pt x="3054205" y="1216763"/>
                </a:lnTo>
                <a:lnTo>
                  <a:pt x="3030966" y="1254205"/>
                </a:lnTo>
                <a:lnTo>
                  <a:pt x="3002405" y="1287500"/>
                </a:lnTo>
                <a:lnTo>
                  <a:pt x="2969110" y="1316062"/>
                </a:lnTo>
                <a:lnTo>
                  <a:pt x="2931668" y="1339300"/>
                </a:lnTo>
                <a:lnTo>
                  <a:pt x="2890668" y="1356627"/>
                </a:lnTo>
                <a:lnTo>
                  <a:pt x="2846700" y="1367455"/>
                </a:lnTo>
                <a:lnTo>
                  <a:pt x="2800349" y="1371195"/>
                </a:lnTo>
                <a:close/>
              </a:path>
            </a:pathLst>
          </a:custGeom>
          <a:solidFill>
            <a:srgbClr val="4B267F"/>
          </a:solidFill>
        </p:spPr>
        <p:txBody>
          <a:bodyPr wrap="square" lIns="0" tIns="0" rIns="0" bIns="0" rtlCol="0"/>
          <a:lstStyle/>
          <a:p>
            <a:endParaRPr sz="1200"/>
          </a:p>
        </p:txBody>
      </p:sp>
      <p:sp>
        <p:nvSpPr>
          <p:cNvPr id="17" name="Rectángulo 16">
            <a:extLst>
              <a:ext uri="{FF2B5EF4-FFF2-40B4-BE49-F238E27FC236}">
                <a16:creationId xmlns:a16="http://schemas.microsoft.com/office/drawing/2014/main" id="{FC5BC861-F370-CAF9-90EE-74788E55FED0}"/>
              </a:ext>
            </a:extLst>
          </p:cNvPr>
          <p:cNvSpPr/>
          <p:nvPr/>
        </p:nvSpPr>
        <p:spPr>
          <a:xfrm>
            <a:off x="6601497" y="2742358"/>
            <a:ext cx="1156165" cy="273023"/>
          </a:xfrm>
          <a:prstGeom prst="rect">
            <a:avLst/>
          </a:prstGeom>
        </p:spPr>
        <p:txBody>
          <a:bodyPr wrap="square">
            <a:spAutoFit/>
          </a:bodyPr>
          <a:lstStyle/>
          <a:p>
            <a:pPr marL="8467" marR="3387" algn="ctr">
              <a:lnSpc>
                <a:spcPct val="117200"/>
              </a:lnSpc>
              <a:spcBef>
                <a:spcPts val="67"/>
              </a:spcBef>
            </a:pPr>
            <a:r>
              <a:rPr lang="es-MX" sz="1100" b="1" spc="-7" dirty="0">
                <a:solidFill>
                  <a:schemeClr val="bg1"/>
                </a:solidFill>
                <a:latin typeface="Arial"/>
                <a:cs typeface="Arial"/>
              </a:rPr>
              <a:t>ADOPCIONES</a:t>
            </a:r>
          </a:p>
        </p:txBody>
      </p:sp>
      <p:sp>
        <p:nvSpPr>
          <p:cNvPr id="18" name="object 3">
            <a:extLst>
              <a:ext uri="{FF2B5EF4-FFF2-40B4-BE49-F238E27FC236}">
                <a16:creationId xmlns:a16="http://schemas.microsoft.com/office/drawing/2014/main" id="{9EF983F4-03D9-C725-89F3-593C9184CDF6}"/>
              </a:ext>
            </a:extLst>
          </p:cNvPr>
          <p:cNvSpPr/>
          <p:nvPr/>
        </p:nvSpPr>
        <p:spPr>
          <a:xfrm>
            <a:off x="6619115" y="3336198"/>
            <a:ext cx="1138547" cy="354793"/>
          </a:xfrm>
          <a:custGeom>
            <a:avLst/>
            <a:gdLst/>
            <a:ahLst/>
            <a:cxnLst/>
            <a:rect l="l" t="t" r="r" b="b"/>
            <a:pathLst>
              <a:path w="3086100" h="1371600">
                <a:moveTo>
                  <a:pt x="2800349" y="1371195"/>
                </a:moveTo>
                <a:lnTo>
                  <a:pt x="285749" y="1371195"/>
                </a:lnTo>
                <a:lnTo>
                  <a:pt x="239399" y="1367455"/>
                </a:lnTo>
                <a:lnTo>
                  <a:pt x="195431" y="1356627"/>
                </a:lnTo>
                <a:lnTo>
                  <a:pt x="154431" y="1339300"/>
                </a:lnTo>
                <a:lnTo>
                  <a:pt x="116989" y="1316062"/>
                </a:lnTo>
                <a:lnTo>
                  <a:pt x="83694" y="1287500"/>
                </a:lnTo>
                <a:lnTo>
                  <a:pt x="55133" y="1254205"/>
                </a:lnTo>
                <a:lnTo>
                  <a:pt x="31894" y="1216763"/>
                </a:lnTo>
                <a:lnTo>
                  <a:pt x="14567" y="1175764"/>
                </a:lnTo>
                <a:lnTo>
                  <a:pt x="3739" y="1131795"/>
                </a:lnTo>
                <a:lnTo>
                  <a:pt x="0" y="1085445"/>
                </a:lnTo>
                <a:lnTo>
                  <a:pt x="0" y="285750"/>
                </a:lnTo>
                <a:lnTo>
                  <a:pt x="3739" y="239399"/>
                </a:lnTo>
                <a:lnTo>
                  <a:pt x="14567" y="195430"/>
                </a:lnTo>
                <a:lnTo>
                  <a:pt x="31894" y="154431"/>
                </a:lnTo>
                <a:lnTo>
                  <a:pt x="55133" y="116989"/>
                </a:lnTo>
                <a:lnTo>
                  <a:pt x="83694" y="83694"/>
                </a:lnTo>
                <a:lnTo>
                  <a:pt x="116989" y="55133"/>
                </a:lnTo>
                <a:lnTo>
                  <a:pt x="154431" y="31894"/>
                </a:lnTo>
                <a:lnTo>
                  <a:pt x="195431" y="14567"/>
                </a:lnTo>
                <a:lnTo>
                  <a:pt x="239399" y="3739"/>
                </a:lnTo>
                <a:lnTo>
                  <a:pt x="285749" y="0"/>
                </a:lnTo>
                <a:lnTo>
                  <a:pt x="2800349" y="0"/>
                </a:lnTo>
                <a:lnTo>
                  <a:pt x="2846700" y="3739"/>
                </a:lnTo>
                <a:lnTo>
                  <a:pt x="2890668" y="14567"/>
                </a:lnTo>
                <a:lnTo>
                  <a:pt x="2931668" y="31894"/>
                </a:lnTo>
                <a:lnTo>
                  <a:pt x="2969110" y="55133"/>
                </a:lnTo>
                <a:lnTo>
                  <a:pt x="3002405" y="83694"/>
                </a:lnTo>
                <a:lnTo>
                  <a:pt x="3030966" y="116989"/>
                </a:lnTo>
                <a:lnTo>
                  <a:pt x="3054205" y="154431"/>
                </a:lnTo>
                <a:lnTo>
                  <a:pt x="3071532" y="195430"/>
                </a:lnTo>
                <a:lnTo>
                  <a:pt x="3082360" y="239399"/>
                </a:lnTo>
                <a:lnTo>
                  <a:pt x="3086099" y="285750"/>
                </a:lnTo>
                <a:lnTo>
                  <a:pt x="3086099" y="1085445"/>
                </a:lnTo>
                <a:lnTo>
                  <a:pt x="3082360" y="1131795"/>
                </a:lnTo>
                <a:lnTo>
                  <a:pt x="3071532" y="1175764"/>
                </a:lnTo>
                <a:lnTo>
                  <a:pt x="3054205" y="1216763"/>
                </a:lnTo>
                <a:lnTo>
                  <a:pt x="3030966" y="1254205"/>
                </a:lnTo>
                <a:lnTo>
                  <a:pt x="3002405" y="1287500"/>
                </a:lnTo>
                <a:lnTo>
                  <a:pt x="2969110" y="1316062"/>
                </a:lnTo>
                <a:lnTo>
                  <a:pt x="2931668" y="1339300"/>
                </a:lnTo>
                <a:lnTo>
                  <a:pt x="2890668" y="1356627"/>
                </a:lnTo>
                <a:lnTo>
                  <a:pt x="2846700" y="1367455"/>
                </a:lnTo>
                <a:lnTo>
                  <a:pt x="2800349" y="1371195"/>
                </a:lnTo>
                <a:close/>
              </a:path>
            </a:pathLst>
          </a:custGeom>
          <a:solidFill>
            <a:srgbClr val="4B267F"/>
          </a:solidFill>
        </p:spPr>
        <p:txBody>
          <a:bodyPr wrap="square" lIns="0" tIns="0" rIns="0" bIns="0" rtlCol="0"/>
          <a:lstStyle/>
          <a:p>
            <a:endParaRPr sz="1200"/>
          </a:p>
        </p:txBody>
      </p:sp>
      <p:sp>
        <p:nvSpPr>
          <p:cNvPr id="19" name="Rectángulo 18">
            <a:extLst>
              <a:ext uri="{FF2B5EF4-FFF2-40B4-BE49-F238E27FC236}">
                <a16:creationId xmlns:a16="http://schemas.microsoft.com/office/drawing/2014/main" id="{B2220FFD-D596-49E8-4D67-39C2A1669367}"/>
              </a:ext>
            </a:extLst>
          </p:cNvPr>
          <p:cNvSpPr/>
          <p:nvPr/>
        </p:nvSpPr>
        <p:spPr>
          <a:xfrm>
            <a:off x="6601497" y="3374873"/>
            <a:ext cx="1156165" cy="273023"/>
          </a:xfrm>
          <a:prstGeom prst="rect">
            <a:avLst/>
          </a:prstGeom>
        </p:spPr>
        <p:txBody>
          <a:bodyPr wrap="square">
            <a:spAutoFit/>
          </a:bodyPr>
          <a:lstStyle/>
          <a:p>
            <a:pPr marL="8467" marR="3387" algn="ctr">
              <a:lnSpc>
                <a:spcPct val="117200"/>
              </a:lnSpc>
              <a:spcBef>
                <a:spcPts val="67"/>
              </a:spcBef>
            </a:pPr>
            <a:r>
              <a:rPr lang="es-MX" sz="1100" b="1" spc="-7" dirty="0">
                <a:solidFill>
                  <a:schemeClr val="bg1"/>
                </a:solidFill>
                <a:latin typeface="Arial"/>
                <a:cs typeface="Arial"/>
              </a:rPr>
              <a:t>MIGRANTES</a:t>
            </a:r>
          </a:p>
        </p:txBody>
      </p:sp>
      <p:sp>
        <p:nvSpPr>
          <p:cNvPr id="20" name="object 3">
            <a:extLst>
              <a:ext uri="{FF2B5EF4-FFF2-40B4-BE49-F238E27FC236}">
                <a16:creationId xmlns:a16="http://schemas.microsoft.com/office/drawing/2014/main" id="{7AC27D58-D739-14E2-AC88-41CAAD1E10D9}"/>
              </a:ext>
            </a:extLst>
          </p:cNvPr>
          <p:cNvSpPr/>
          <p:nvPr/>
        </p:nvSpPr>
        <p:spPr>
          <a:xfrm>
            <a:off x="6636733" y="3968713"/>
            <a:ext cx="1209012" cy="575496"/>
          </a:xfrm>
          <a:custGeom>
            <a:avLst/>
            <a:gdLst/>
            <a:ahLst/>
            <a:cxnLst/>
            <a:rect l="l" t="t" r="r" b="b"/>
            <a:pathLst>
              <a:path w="3086100" h="1371600">
                <a:moveTo>
                  <a:pt x="2800349" y="1371195"/>
                </a:moveTo>
                <a:lnTo>
                  <a:pt x="285749" y="1371195"/>
                </a:lnTo>
                <a:lnTo>
                  <a:pt x="239399" y="1367455"/>
                </a:lnTo>
                <a:lnTo>
                  <a:pt x="195431" y="1356627"/>
                </a:lnTo>
                <a:lnTo>
                  <a:pt x="154431" y="1339300"/>
                </a:lnTo>
                <a:lnTo>
                  <a:pt x="116989" y="1316062"/>
                </a:lnTo>
                <a:lnTo>
                  <a:pt x="83694" y="1287500"/>
                </a:lnTo>
                <a:lnTo>
                  <a:pt x="55133" y="1254205"/>
                </a:lnTo>
                <a:lnTo>
                  <a:pt x="31894" y="1216763"/>
                </a:lnTo>
                <a:lnTo>
                  <a:pt x="14567" y="1175764"/>
                </a:lnTo>
                <a:lnTo>
                  <a:pt x="3739" y="1131795"/>
                </a:lnTo>
                <a:lnTo>
                  <a:pt x="0" y="1085445"/>
                </a:lnTo>
                <a:lnTo>
                  <a:pt x="0" y="285750"/>
                </a:lnTo>
                <a:lnTo>
                  <a:pt x="3739" y="239399"/>
                </a:lnTo>
                <a:lnTo>
                  <a:pt x="14567" y="195430"/>
                </a:lnTo>
                <a:lnTo>
                  <a:pt x="31894" y="154431"/>
                </a:lnTo>
                <a:lnTo>
                  <a:pt x="55133" y="116989"/>
                </a:lnTo>
                <a:lnTo>
                  <a:pt x="83694" y="83694"/>
                </a:lnTo>
                <a:lnTo>
                  <a:pt x="116989" y="55133"/>
                </a:lnTo>
                <a:lnTo>
                  <a:pt x="154431" y="31894"/>
                </a:lnTo>
                <a:lnTo>
                  <a:pt x="195431" y="14567"/>
                </a:lnTo>
                <a:lnTo>
                  <a:pt x="239399" y="3739"/>
                </a:lnTo>
                <a:lnTo>
                  <a:pt x="285749" y="0"/>
                </a:lnTo>
                <a:lnTo>
                  <a:pt x="2800349" y="0"/>
                </a:lnTo>
                <a:lnTo>
                  <a:pt x="2846700" y="3739"/>
                </a:lnTo>
                <a:lnTo>
                  <a:pt x="2890668" y="14567"/>
                </a:lnTo>
                <a:lnTo>
                  <a:pt x="2931668" y="31894"/>
                </a:lnTo>
                <a:lnTo>
                  <a:pt x="2969110" y="55133"/>
                </a:lnTo>
                <a:lnTo>
                  <a:pt x="3002405" y="83694"/>
                </a:lnTo>
                <a:lnTo>
                  <a:pt x="3030966" y="116989"/>
                </a:lnTo>
                <a:lnTo>
                  <a:pt x="3054205" y="154431"/>
                </a:lnTo>
                <a:lnTo>
                  <a:pt x="3071532" y="195430"/>
                </a:lnTo>
                <a:lnTo>
                  <a:pt x="3082360" y="239399"/>
                </a:lnTo>
                <a:lnTo>
                  <a:pt x="3086099" y="285750"/>
                </a:lnTo>
                <a:lnTo>
                  <a:pt x="3086099" y="1085445"/>
                </a:lnTo>
                <a:lnTo>
                  <a:pt x="3082360" y="1131795"/>
                </a:lnTo>
                <a:lnTo>
                  <a:pt x="3071532" y="1175764"/>
                </a:lnTo>
                <a:lnTo>
                  <a:pt x="3054205" y="1216763"/>
                </a:lnTo>
                <a:lnTo>
                  <a:pt x="3030966" y="1254205"/>
                </a:lnTo>
                <a:lnTo>
                  <a:pt x="3002405" y="1287500"/>
                </a:lnTo>
                <a:lnTo>
                  <a:pt x="2969110" y="1316062"/>
                </a:lnTo>
                <a:lnTo>
                  <a:pt x="2931668" y="1339300"/>
                </a:lnTo>
                <a:lnTo>
                  <a:pt x="2890668" y="1356627"/>
                </a:lnTo>
                <a:lnTo>
                  <a:pt x="2846700" y="1367455"/>
                </a:lnTo>
                <a:lnTo>
                  <a:pt x="2800349" y="1371195"/>
                </a:lnTo>
                <a:close/>
              </a:path>
            </a:pathLst>
          </a:custGeom>
          <a:solidFill>
            <a:srgbClr val="4B267F"/>
          </a:solidFill>
        </p:spPr>
        <p:txBody>
          <a:bodyPr wrap="square" lIns="0" tIns="0" rIns="0" bIns="0" rtlCol="0"/>
          <a:lstStyle/>
          <a:p>
            <a:endParaRPr sz="1200"/>
          </a:p>
        </p:txBody>
      </p:sp>
      <p:sp>
        <p:nvSpPr>
          <p:cNvPr id="21" name="Rectángulo 20">
            <a:extLst>
              <a:ext uri="{FF2B5EF4-FFF2-40B4-BE49-F238E27FC236}">
                <a16:creationId xmlns:a16="http://schemas.microsoft.com/office/drawing/2014/main" id="{878DCC2C-8338-490A-91DA-9EEF736FEABA}"/>
              </a:ext>
            </a:extLst>
          </p:cNvPr>
          <p:cNvSpPr/>
          <p:nvPr/>
        </p:nvSpPr>
        <p:spPr>
          <a:xfrm>
            <a:off x="6619115" y="4007388"/>
            <a:ext cx="1226630" cy="488467"/>
          </a:xfrm>
          <a:prstGeom prst="rect">
            <a:avLst/>
          </a:prstGeom>
        </p:spPr>
        <p:txBody>
          <a:bodyPr wrap="square">
            <a:spAutoFit/>
          </a:bodyPr>
          <a:lstStyle/>
          <a:p>
            <a:pPr marL="8467" marR="3387" algn="ctr">
              <a:lnSpc>
                <a:spcPct val="117200"/>
              </a:lnSpc>
              <a:spcBef>
                <a:spcPts val="67"/>
              </a:spcBef>
            </a:pPr>
            <a:r>
              <a:rPr lang="es-MX" sz="1100" b="1" spc="-7" dirty="0">
                <a:solidFill>
                  <a:schemeClr val="bg1"/>
                </a:solidFill>
                <a:latin typeface="Arial"/>
                <a:cs typeface="Arial"/>
              </a:rPr>
              <a:t>ACOGIMIENTO FAMILIAR</a:t>
            </a:r>
          </a:p>
        </p:txBody>
      </p:sp>
      <p:sp>
        <p:nvSpPr>
          <p:cNvPr id="22" name="object 3">
            <a:extLst>
              <a:ext uri="{FF2B5EF4-FFF2-40B4-BE49-F238E27FC236}">
                <a16:creationId xmlns:a16="http://schemas.microsoft.com/office/drawing/2014/main" id="{027100A0-D1EA-D7CF-7E6F-AE2C447A533A}"/>
              </a:ext>
            </a:extLst>
          </p:cNvPr>
          <p:cNvSpPr/>
          <p:nvPr/>
        </p:nvSpPr>
        <p:spPr>
          <a:xfrm>
            <a:off x="8381644" y="3334162"/>
            <a:ext cx="1138547" cy="354793"/>
          </a:xfrm>
          <a:custGeom>
            <a:avLst/>
            <a:gdLst/>
            <a:ahLst/>
            <a:cxnLst/>
            <a:rect l="l" t="t" r="r" b="b"/>
            <a:pathLst>
              <a:path w="3086100" h="1371600">
                <a:moveTo>
                  <a:pt x="2800349" y="1371195"/>
                </a:moveTo>
                <a:lnTo>
                  <a:pt x="285749" y="1371195"/>
                </a:lnTo>
                <a:lnTo>
                  <a:pt x="239399" y="1367455"/>
                </a:lnTo>
                <a:lnTo>
                  <a:pt x="195431" y="1356627"/>
                </a:lnTo>
                <a:lnTo>
                  <a:pt x="154431" y="1339300"/>
                </a:lnTo>
                <a:lnTo>
                  <a:pt x="116989" y="1316062"/>
                </a:lnTo>
                <a:lnTo>
                  <a:pt x="83694" y="1287500"/>
                </a:lnTo>
                <a:lnTo>
                  <a:pt x="55133" y="1254205"/>
                </a:lnTo>
                <a:lnTo>
                  <a:pt x="31894" y="1216763"/>
                </a:lnTo>
                <a:lnTo>
                  <a:pt x="14567" y="1175764"/>
                </a:lnTo>
                <a:lnTo>
                  <a:pt x="3739" y="1131795"/>
                </a:lnTo>
                <a:lnTo>
                  <a:pt x="0" y="1085445"/>
                </a:lnTo>
                <a:lnTo>
                  <a:pt x="0" y="285750"/>
                </a:lnTo>
                <a:lnTo>
                  <a:pt x="3739" y="239399"/>
                </a:lnTo>
                <a:lnTo>
                  <a:pt x="14567" y="195430"/>
                </a:lnTo>
                <a:lnTo>
                  <a:pt x="31894" y="154431"/>
                </a:lnTo>
                <a:lnTo>
                  <a:pt x="55133" y="116989"/>
                </a:lnTo>
                <a:lnTo>
                  <a:pt x="83694" y="83694"/>
                </a:lnTo>
                <a:lnTo>
                  <a:pt x="116989" y="55133"/>
                </a:lnTo>
                <a:lnTo>
                  <a:pt x="154431" y="31894"/>
                </a:lnTo>
                <a:lnTo>
                  <a:pt x="195431" y="14567"/>
                </a:lnTo>
                <a:lnTo>
                  <a:pt x="239399" y="3739"/>
                </a:lnTo>
                <a:lnTo>
                  <a:pt x="285749" y="0"/>
                </a:lnTo>
                <a:lnTo>
                  <a:pt x="2800349" y="0"/>
                </a:lnTo>
                <a:lnTo>
                  <a:pt x="2846700" y="3739"/>
                </a:lnTo>
                <a:lnTo>
                  <a:pt x="2890668" y="14567"/>
                </a:lnTo>
                <a:lnTo>
                  <a:pt x="2931668" y="31894"/>
                </a:lnTo>
                <a:lnTo>
                  <a:pt x="2969110" y="55133"/>
                </a:lnTo>
                <a:lnTo>
                  <a:pt x="3002405" y="83694"/>
                </a:lnTo>
                <a:lnTo>
                  <a:pt x="3030966" y="116989"/>
                </a:lnTo>
                <a:lnTo>
                  <a:pt x="3054205" y="154431"/>
                </a:lnTo>
                <a:lnTo>
                  <a:pt x="3071532" y="195430"/>
                </a:lnTo>
                <a:lnTo>
                  <a:pt x="3082360" y="239399"/>
                </a:lnTo>
                <a:lnTo>
                  <a:pt x="3086099" y="285750"/>
                </a:lnTo>
                <a:lnTo>
                  <a:pt x="3086099" y="1085445"/>
                </a:lnTo>
                <a:lnTo>
                  <a:pt x="3082360" y="1131795"/>
                </a:lnTo>
                <a:lnTo>
                  <a:pt x="3071532" y="1175764"/>
                </a:lnTo>
                <a:lnTo>
                  <a:pt x="3054205" y="1216763"/>
                </a:lnTo>
                <a:lnTo>
                  <a:pt x="3030966" y="1254205"/>
                </a:lnTo>
                <a:lnTo>
                  <a:pt x="3002405" y="1287500"/>
                </a:lnTo>
                <a:lnTo>
                  <a:pt x="2969110" y="1316062"/>
                </a:lnTo>
                <a:lnTo>
                  <a:pt x="2931668" y="1339300"/>
                </a:lnTo>
                <a:lnTo>
                  <a:pt x="2890668" y="1356627"/>
                </a:lnTo>
                <a:lnTo>
                  <a:pt x="2846700" y="1367455"/>
                </a:lnTo>
                <a:lnTo>
                  <a:pt x="2800349" y="1371195"/>
                </a:lnTo>
                <a:close/>
              </a:path>
            </a:pathLst>
          </a:custGeom>
          <a:solidFill>
            <a:srgbClr val="4B267F"/>
          </a:solidFill>
        </p:spPr>
        <p:txBody>
          <a:bodyPr wrap="square" lIns="0" tIns="0" rIns="0" bIns="0" rtlCol="0"/>
          <a:lstStyle/>
          <a:p>
            <a:endParaRPr sz="1200"/>
          </a:p>
        </p:txBody>
      </p:sp>
      <p:sp>
        <p:nvSpPr>
          <p:cNvPr id="23" name="Rectángulo 22">
            <a:extLst>
              <a:ext uri="{FF2B5EF4-FFF2-40B4-BE49-F238E27FC236}">
                <a16:creationId xmlns:a16="http://schemas.microsoft.com/office/drawing/2014/main" id="{C3E2601E-5EEA-BB97-4535-8FD89B1505E6}"/>
              </a:ext>
            </a:extLst>
          </p:cNvPr>
          <p:cNvSpPr/>
          <p:nvPr/>
        </p:nvSpPr>
        <p:spPr>
          <a:xfrm>
            <a:off x="8364026" y="3372837"/>
            <a:ext cx="1156165" cy="273023"/>
          </a:xfrm>
          <a:prstGeom prst="rect">
            <a:avLst/>
          </a:prstGeom>
        </p:spPr>
        <p:txBody>
          <a:bodyPr wrap="square">
            <a:spAutoFit/>
          </a:bodyPr>
          <a:lstStyle/>
          <a:p>
            <a:pPr marL="8467" marR="3387" algn="ctr">
              <a:lnSpc>
                <a:spcPct val="117200"/>
              </a:lnSpc>
              <a:spcBef>
                <a:spcPts val="67"/>
              </a:spcBef>
            </a:pPr>
            <a:r>
              <a:rPr lang="es-MX" sz="1100" b="1" spc="-7" dirty="0">
                <a:solidFill>
                  <a:schemeClr val="bg1"/>
                </a:solidFill>
                <a:latin typeface="Arial"/>
                <a:cs typeface="Arial"/>
              </a:rPr>
              <a:t>ALBERGUES</a:t>
            </a:r>
          </a:p>
        </p:txBody>
      </p:sp>
      <p:cxnSp>
        <p:nvCxnSpPr>
          <p:cNvPr id="24" name="Conector recto de flecha 23">
            <a:extLst>
              <a:ext uri="{FF2B5EF4-FFF2-40B4-BE49-F238E27FC236}">
                <a16:creationId xmlns:a16="http://schemas.microsoft.com/office/drawing/2014/main" id="{02C6DE95-ED05-37C1-75A3-DD8769F8EB3D}"/>
              </a:ext>
            </a:extLst>
          </p:cNvPr>
          <p:cNvCxnSpPr>
            <a:endCxn id="19" idx="1"/>
          </p:cNvCxnSpPr>
          <p:nvPr/>
        </p:nvCxnSpPr>
        <p:spPr>
          <a:xfrm>
            <a:off x="6241810" y="3495852"/>
            <a:ext cx="359687" cy="15533"/>
          </a:xfrm>
          <a:prstGeom prst="straightConnector1">
            <a:avLst/>
          </a:prstGeom>
          <a:ln>
            <a:solidFill>
              <a:srgbClr val="562C7F"/>
            </a:solidFill>
            <a:tailEnd type="triangle"/>
          </a:ln>
        </p:spPr>
        <p:style>
          <a:lnRef idx="2">
            <a:schemeClr val="accent1"/>
          </a:lnRef>
          <a:fillRef idx="0">
            <a:schemeClr val="accent1"/>
          </a:fillRef>
          <a:effectRef idx="1">
            <a:schemeClr val="accent1"/>
          </a:effectRef>
          <a:fontRef idx="minor">
            <a:schemeClr val="tx1"/>
          </a:fontRef>
        </p:style>
      </p:cxnSp>
      <p:cxnSp>
        <p:nvCxnSpPr>
          <p:cNvPr id="26" name="Conector recto de flecha 25">
            <a:extLst>
              <a:ext uri="{FF2B5EF4-FFF2-40B4-BE49-F238E27FC236}">
                <a16:creationId xmlns:a16="http://schemas.microsoft.com/office/drawing/2014/main" id="{7B81A344-F12F-1E8A-D347-9C6CBCAFB3DD}"/>
              </a:ext>
            </a:extLst>
          </p:cNvPr>
          <p:cNvCxnSpPr>
            <a:endCxn id="17" idx="1"/>
          </p:cNvCxnSpPr>
          <p:nvPr/>
        </p:nvCxnSpPr>
        <p:spPr>
          <a:xfrm flipV="1">
            <a:off x="6241810" y="2878870"/>
            <a:ext cx="359687" cy="304057"/>
          </a:xfrm>
          <a:prstGeom prst="straightConnector1">
            <a:avLst/>
          </a:prstGeom>
          <a:ln>
            <a:solidFill>
              <a:srgbClr val="562C7F"/>
            </a:solidFill>
            <a:tailEnd type="triangle"/>
          </a:ln>
        </p:spPr>
        <p:style>
          <a:lnRef idx="2">
            <a:schemeClr val="accent1"/>
          </a:lnRef>
          <a:fillRef idx="0">
            <a:schemeClr val="accent1"/>
          </a:fillRef>
          <a:effectRef idx="1">
            <a:schemeClr val="accent1"/>
          </a:effectRef>
          <a:fontRef idx="minor">
            <a:schemeClr val="tx1"/>
          </a:fontRef>
        </p:style>
      </p:cxnSp>
      <p:cxnSp>
        <p:nvCxnSpPr>
          <p:cNvPr id="27" name="Conector recto de flecha 26">
            <a:extLst>
              <a:ext uri="{FF2B5EF4-FFF2-40B4-BE49-F238E27FC236}">
                <a16:creationId xmlns:a16="http://schemas.microsoft.com/office/drawing/2014/main" id="{1C730874-FF70-BA73-CCD5-0CB12C9B1CDB}"/>
              </a:ext>
            </a:extLst>
          </p:cNvPr>
          <p:cNvCxnSpPr>
            <a:endCxn id="21" idx="1"/>
          </p:cNvCxnSpPr>
          <p:nvPr/>
        </p:nvCxnSpPr>
        <p:spPr>
          <a:xfrm>
            <a:off x="6241810" y="3690991"/>
            <a:ext cx="377305" cy="560631"/>
          </a:xfrm>
          <a:prstGeom prst="straightConnector1">
            <a:avLst/>
          </a:prstGeom>
          <a:ln>
            <a:solidFill>
              <a:srgbClr val="562C7F"/>
            </a:solidFill>
            <a:tailEnd type="triangle"/>
          </a:ln>
        </p:spPr>
        <p:style>
          <a:lnRef idx="2">
            <a:schemeClr val="accent1"/>
          </a:lnRef>
          <a:fillRef idx="0">
            <a:schemeClr val="accent1"/>
          </a:fillRef>
          <a:effectRef idx="1">
            <a:schemeClr val="accent1"/>
          </a:effectRef>
          <a:fontRef idx="minor">
            <a:schemeClr val="tx1"/>
          </a:fontRef>
        </p:style>
      </p:cxnSp>
      <p:sp>
        <p:nvSpPr>
          <p:cNvPr id="28" name="Rectángulo redondeado 27">
            <a:extLst>
              <a:ext uri="{FF2B5EF4-FFF2-40B4-BE49-F238E27FC236}">
                <a16:creationId xmlns:a16="http://schemas.microsoft.com/office/drawing/2014/main" id="{FD637CF2-C0CA-A700-8A61-E61EF2286026}"/>
              </a:ext>
            </a:extLst>
          </p:cNvPr>
          <p:cNvSpPr/>
          <p:nvPr/>
        </p:nvSpPr>
        <p:spPr>
          <a:xfrm>
            <a:off x="8149370" y="2630377"/>
            <a:ext cx="1580422" cy="498083"/>
          </a:xfrm>
          <a:prstGeom prst="roundRect">
            <a:avLst/>
          </a:prstGeom>
          <a:solidFill>
            <a:srgbClr val="DCB885"/>
          </a:solidFill>
          <a:ln>
            <a:solidFill>
              <a:srgbClr val="DCB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srgbClr val="DCB885"/>
                </a:solidFill>
              </a:ln>
              <a:solidFill>
                <a:srgbClr val="DCB885"/>
              </a:solidFill>
            </a:endParaRPr>
          </a:p>
        </p:txBody>
      </p:sp>
      <p:sp>
        <p:nvSpPr>
          <p:cNvPr id="29" name="Rectángulo 28">
            <a:extLst>
              <a:ext uri="{FF2B5EF4-FFF2-40B4-BE49-F238E27FC236}">
                <a16:creationId xmlns:a16="http://schemas.microsoft.com/office/drawing/2014/main" id="{D04F6433-EB51-B339-7D1E-F3AC29574F07}"/>
              </a:ext>
            </a:extLst>
          </p:cNvPr>
          <p:cNvSpPr/>
          <p:nvPr/>
        </p:nvSpPr>
        <p:spPr>
          <a:xfrm>
            <a:off x="8226252" y="2718592"/>
            <a:ext cx="1426659" cy="290401"/>
          </a:xfrm>
          <a:prstGeom prst="rect">
            <a:avLst/>
          </a:prstGeom>
        </p:spPr>
        <p:txBody>
          <a:bodyPr wrap="square">
            <a:spAutoFit/>
          </a:bodyPr>
          <a:lstStyle/>
          <a:p>
            <a:pPr marL="8467" marR="3387" algn="ctr">
              <a:lnSpc>
                <a:spcPct val="117200"/>
              </a:lnSpc>
              <a:spcBef>
                <a:spcPts val="67"/>
              </a:spcBef>
            </a:pPr>
            <a:r>
              <a:rPr lang="es-MX" sz="1100" b="1" spc="-7" dirty="0">
                <a:solidFill>
                  <a:schemeClr val="bg1"/>
                </a:solidFill>
                <a:latin typeface="Arial"/>
                <a:cs typeface="Arial"/>
              </a:rPr>
              <a:t>ACOMPAÑADOS</a:t>
            </a:r>
          </a:p>
        </p:txBody>
      </p:sp>
      <p:sp>
        <p:nvSpPr>
          <p:cNvPr id="30" name="Rectángulo redondeado 29">
            <a:extLst>
              <a:ext uri="{FF2B5EF4-FFF2-40B4-BE49-F238E27FC236}">
                <a16:creationId xmlns:a16="http://schemas.microsoft.com/office/drawing/2014/main" id="{4DC332D1-1D03-FAA6-18D0-A7E7FDAFF6CF}"/>
              </a:ext>
            </a:extLst>
          </p:cNvPr>
          <p:cNvSpPr/>
          <p:nvPr/>
        </p:nvSpPr>
        <p:spPr>
          <a:xfrm>
            <a:off x="8146168" y="3940871"/>
            <a:ext cx="1580422" cy="498083"/>
          </a:xfrm>
          <a:prstGeom prst="roundRect">
            <a:avLst/>
          </a:prstGeom>
          <a:solidFill>
            <a:srgbClr val="DCB885"/>
          </a:solidFill>
          <a:ln>
            <a:solidFill>
              <a:srgbClr val="DCB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n>
                <a:solidFill>
                  <a:srgbClr val="DCB885"/>
                </a:solidFill>
              </a:ln>
              <a:solidFill>
                <a:srgbClr val="DCB885"/>
              </a:solidFill>
            </a:endParaRPr>
          </a:p>
        </p:txBody>
      </p:sp>
      <p:sp>
        <p:nvSpPr>
          <p:cNvPr id="31" name="Rectángulo 30">
            <a:extLst>
              <a:ext uri="{FF2B5EF4-FFF2-40B4-BE49-F238E27FC236}">
                <a16:creationId xmlns:a16="http://schemas.microsoft.com/office/drawing/2014/main" id="{2D9F4712-B287-85DF-7FA1-92E548D38AA3}"/>
              </a:ext>
            </a:extLst>
          </p:cNvPr>
          <p:cNvSpPr/>
          <p:nvPr/>
        </p:nvSpPr>
        <p:spPr>
          <a:xfrm>
            <a:off x="8223050" y="3954368"/>
            <a:ext cx="1426659" cy="471091"/>
          </a:xfrm>
          <a:prstGeom prst="rect">
            <a:avLst/>
          </a:prstGeom>
        </p:spPr>
        <p:txBody>
          <a:bodyPr wrap="square">
            <a:spAutoFit/>
          </a:bodyPr>
          <a:lstStyle/>
          <a:p>
            <a:pPr marL="8467" marR="3387" algn="ctr">
              <a:lnSpc>
                <a:spcPct val="117200"/>
              </a:lnSpc>
              <a:spcBef>
                <a:spcPts val="67"/>
              </a:spcBef>
            </a:pPr>
            <a:r>
              <a:rPr lang="es-MX" sz="1100" b="1" spc="-7" dirty="0">
                <a:solidFill>
                  <a:schemeClr val="bg1"/>
                </a:solidFill>
                <a:latin typeface="Arial"/>
                <a:cs typeface="Arial"/>
              </a:rPr>
              <a:t>NO ACOMPAÑADOS</a:t>
            </a:r>
          </a:p>
        </p:txBody>
      </p:sp>
      <p:cxnSp>
        <p:nvCxnSpPr>
          <p:cNvPr id="32" name="Conector recto de flecha 31">
            <a:extLst>
              <a:ext uri="{FF2B5EF4-FFF2-40B4-BE49-F238E27FC236}">
                <a16:creationId xmlns:a16="http://schemas.microsoft.com/office/drawing/2014/main" id="{5C0AC30B-C1CB-359E-8932-48E96BEB78DA}"/>
              </a:ext>
            </a:extLst>
          </p:cNvPr>
          <p:cNvCxnSpPr>
            <a:endCxn id="28" idx="1"/>
          </p:cNvCxnSpPr>
          <p:nvPr/>
        </p:nvCxnSpPr>
        <p:spPr>
          <a:xfrm flipV="1">
            <a:off x="7757662" y="2879419"/>
            <a:ext cx="391708" cy="616433"/>
          </a:xfrm>
          <a:prstGeom prst="straightConnector1">
            <a:avLst/>
          </a:prstGeom>
          <a:ln>
            <a:solidFill>
              <a:srgbClr val="562C7F"/>
            </a:solidFill>
            <a:tailEnd type="triangle"/>
          </a:ln>
        </p:spPr>
        <p:style>
          <a:lnRef idx="2">
            <a:schemeClr val="accent1"/>
          </a:lnRef>
          <a:fillRef idx="0">
            <a:schemeClr val="accent1"/>
          </a:fillRef>
          <a:effectRef idx="1">
            <a:schemeClr val="accent1"/>
          </a:effectRef>
          <a:fontRef idx="minor">
            <a:schemeClr val="tx1"/>
          </a:fontRef>
        </p:style>
      </p:cxnSp>
      <p:cxnSp>
        <p:nvCxnSpPr>
          <p:cNvPr id="37" name="Conector recto de flecha 36">
            <a:extLst>
              <a:ext uri="{FF2B5EF4-FFF2-40B4-BE49-F238E27FC236}">
                <a16:creationId xmlns:a16="http://schemas.microsoft.com/office/drawing/2014/main" id="{D4BC5131-BF2D-6DBF-8748-46D4C53FB6CE}"/>
              </a:ext>
            </a:extLst>
          </p:cNvPr>
          <p:cNvCxnSpPr>
            <a:endCxn id="30" idx="1"/>
          </p:cNvCxnSpPr>
          <p:nvPr/>
        </p:nvCxnSpPr>
        <p:spPr>
          <a:xfrm>
            <a:off x="7740044" y="3509349"/>
            <a:ext cx="406124" cy="680564"/>
          </a:xfrm>
          <a:prstGeom prst="straightConnector1">
            <a:avLst/>
          </a:prstGeom>
          <a:ln>
            <a:solidFill>
              <a:srgbClr val="562C7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47697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293</TotalTime>
  <Words>2166</Words>
  <Application>Microsoft Macintosh PowerPoint</Application>
  <PresentationFormat>Panorámica</PresentationFormat>
  <Paragraphs>200</Paragraphs>
  <Slides>28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Aptos</vt:lpstr>
      <vt:lpstr>Aptos Display</vt:lpstr>
      <vt:lpstr>Arial</vt:lpstr>
      <vt:lpstr>Arial Black</vt:lpstr>
      <vt:lpstr>Microsoft Sans Serif</vt:lpstr>
      <vt:lpstr>Sofia Pro Light</vt:lpstr>
      <vt:lpstr>Times New Roman</vt:lpstr>
      <vt:lpstr>Tema de Office</vt:lpstr>
      <vt:lpstr>Presentación de PowerPoint</vt:lpstr>
      <vt:lpstr>PROCURADURÍA PARA LA PROTECCIÓN DE NIÑAS, NIÑOS Y ADOLESCENTES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Área Diseño</dc:creator>
  <cp:lastModifiedBy>Área Diseño</cp:lastModifiedBy>
  <cp:revision>27</cp:revision>
  <dcterms:created xsi:type="dcterms:W3CDTF">2024-07-16T15:54:00Z</dcterms:created>
  <dcterms:modified xsi:type="dcterms:W3CDTF">2024-09-30T15:07:53Z</dcterms:modified>
</cp:coreProperties>
</file>